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2" r:id="rId5"/>
    <p:sldMasterId id="2147483726" r:id="rId6"/>
    <p:sldMasterId id="2147483755" r:id="rId7"/>
    <p:sldMasterId id="2147483767" r:id="rId8"/>
    <p:sldMasterId id="2147483779" r:id="rId9"/>
    <p:sldMasterId id="2147483791" r:id="rId10"/>
    <p:sldMasterId id="2147483815" r:id="rId11"/>
    <p:sldMasterId id="2147483827" r:id="rId12"/>
    <p:sldMasterId id="2147483887" r:id="rId13"/>
    <p:sldMasterId id="2147483899" r:id="rId14"/>
    <p:sldMasterId id="2147483911" r:id="rId15"/>
    <p:sldMasterId id="2147483923" r:id="rId16"/>
    <p:sldMasterId id="2147483935" r:id="rId17"/>
    <p:sldMasterId id="2147483947" r:id="rId18"/>
    <p:sldMasterId id="2147483959" r:id="rId19"/>
    <p:sldMasterId id="2147483962" r:id="rId20"/>
  </p:sldMasterIdLst>
  <p:notesMasterIdLst>
    <p:notesMasterId r:id="rId146"/>
  </p:notesMasterIdLst>
  <p:sldIdLst>
    <p:sldId id="292" r:id="rId21"/>
    <p:sldId id="392" r:id="rId22"/>
    <p:sldId id="393" r:id="rId23"/>
    <p:sldId id="260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2" r:id="rId32"/>
    <p:sldId id="273" r:id="rId33"/>
    <p:sldId id="270" r:id="rId34"/>
    <p:sldId id="274" r:id="rId35"/>
    <p:sldId id="275" r:id="rId36"/>
    <p:sldId id="276" r:id="rId37"/>
    <p:sldId id="277" r:id="rId38"/>
    <p:sldId id="261" r:id="rId39"/>
    <p:sldId id="281" r:id="rId40"/>
    <p:sldId id="293" r:id="rId41"/>
    <p:sldId id="363" r:id="rId42"/>
    <p:sldId id="368" r:id="rId43"/>
    <p:sldId id="369" r:id="rId44"/>
    <p:sldId id="386" r:id="rId45"/>
    <p:sldId id="387" r:id="rId46"/>
    <p:sldId id="388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1" r:id="rId56"/>
    <p:sldId id="258" r:id="rId57"/>
    <p:sldId id="290" r:id="rId58"/>
    <p:sldId id="257" r:id="rId59"/>
    <p:sldId id="294" r:id="rId60"/>
    <p:sldId id="343" r:id="rId61"/>
    <p:sldId id="295" r:id="rId62"/>
    <p:sldId id="296" r:id="rId63"/>
    <p:sldId id="298" r:id="rId64"/>
    <p:sldId id="360" r:id="rId65"/>
    <p:sldId id="394" r:id="rId66"/>
    <p:sldId id="299" r:id="rId67"/>
    <p:sldId id="300" r:id="rId68"/>
    <p:sldId id="344" r:id="rId69"/>
    <p:sldId id="372" r:id="rId70"/>
    <p:sldId id="301" r:id="rId71"/>
    <p:sldId id="302" r:id="rId72"/>
    <p:sldId id="370" r:id="rId73"/>
    <p:sldId id="304" r:id="rId74"/>
    <p:sldId id="389" r:id="rId75"/>
    <p:sldId id="373" r:id="rId76"/>
    <p:sldId id="305" r:id="rId77"/>
    <p:sldId id="306" r:id="rId78"/>
    <p:sldId id="307" r:id="rId79"/>
    <p:sldId id="308" r:id="rId80"/>
    <p:sldId id="332" r:id="rId81"/>
    <p:sldId id="374" r:id="rId82"/>
    <p:sldId id="311" r:id="rId83"/>
    <p:sldId id="312" r:id="rId84"/>
    <p:sldId id="313" r:id="rId85"/>
    <p:sldId id="314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45" r:id="rId94"/>
    <p:sldId id="390" r:id="rId95"/>
    <p:sldId id="391" r:id="rId96"/>
    <p:sldId id="395" r:id="rId97"/>
    <p:sldId id="396" r:id="rId98"/>
    <p:sldId id="397" r:id="rId99"/>
    <p:sldId id="398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322" r:id="rId109"/>
    <p:sldId id="323" r:id="rId110"/>
    <p:sldId id="375" r:id="rId111"/>
    <p:sldId id="376" r:id="rId112"/>
    <p:sldId id="416" r:id="rId113"/>
    <p:sldId id="326" r:id="rId114"/>
    <p:sldId id="327" r:id="rId115"/>
    <p:sldId id="328" r:id="rId116"/>
    <p:sldId id="329" r:id="rId117"/>
    <p:sldId id="382" r:id="rId118"/>
    <p:sldId id="377" r:id="rId119"/>
    <p:sldId id="378" r:id="rId120"/>
    <p:sldId id="379" r:id="rId121"/>
    <p:sldId id="380" r:id="rId122"/>
    <p:sldId id="381" r:id="rId123"/>
    <p:sldId id="330" r:id="rId124"/>
    <p:sldId id="331" r:id="rId125"/>
    <p:sldId id="333" r:id="rId126"/>
    <p:sldId id="407" r:id="rId127"/>
    <p:sldId id="409" r:id="rId128"/>
    <p:sldId id="410" r:id="rId129"/>
    <p:sldId id="411" r:id="rId130"/>
    <p:sldId id="412" r:id="rId131"/>
    <p:sldId id="413" r:id="rId132"/>
    <p:sldId id="414" r:id="rId133"/>
    <p:sldId id="415" r:id="rId134"/>
    <p:sldId id="334" r:id="rId135"/>
    <p:sldId id="335" r:id="rId136"/>
    <p:sldId id="336" r:id="rId137"/>
    <p:sldId id="337" r:id="rId138"/>
    <p:sldId id="338" r:id="rId139"/>
    <p:sldId id="339" r:id="rId140"/>
    <p:sldId id="340" r:id="rId141"/>
    <p:sldId id="341" r:id="rId142"/>
    <p:sldId id="385" r:id="rId143"/>
    <p:sldId id="383" r:id="rId144"/>
    <p:sldId id="384" r:id="rId14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63" Type="http://schemas.openxmlformats.org/officeDocument/2006/relationships/slide" Target="slides/slide43.xml"/><Relationship Id="rId84" Type="http://schemas.openxmlformats.org/officeDocument/2006/relationships/slide" Target="slides/slide64.xml"/><Relationship Id="rId138" Type="http://schemas.openxmlformats.org/officeDocument/2006/relationships/slide" Target="slides/slide118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53" Type="http://schemas.openxmlformats.org/officeDocument/2006/relationships/slide" Target="slides/slide33.xml"/><Relationship Id="rId74" Type="http://schemas.openxmlformats.org/officeDocument/2006/relationships/slide" Target="slides/slide54.xml"/><Relationship Id="rId128" Type="http://schemas.openxmlformats.org/officeDocument/2006/relationships/slide" Target="slides/slide108.xml"/><Relationship Id="rId14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34" Type="http://schemas.openxmlformats.org/officeDocument/2006/relationships/slide" Target="slides/slide114.xml"/><Relationship Id="rId139" Type="http://schemas.openxmlformats.org/officeDocument/2006/relationships/slide" Target="slides/slide11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50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40" Type="http://schemas.openxmlformats.org/officeDocument/2006/relationships/slide" Target="slides/slide120.xml"/><Relationship Id="rId145" Type="http://schemas.openxmlformats.org/officeDocument/2006/relationships/slide" Target="slides/slide1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44" Type="http://schemas.openxmlformats.org/officeDocument/2006/relationships/slide" Target="slides/slide24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130" Type="http://schemas.openxmlformats.org/officeDocument/2006/relationships/slide" Target="slides/slide110.xml"/><Relationship Id="rId135" Type="http://schemas.openxmlformats.org/officeDocument/2006/relationships/slide" Target="slides/slide115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141" Type="http://schemas.openxmlformats.org/officeDocument/2006/relationships/slide" Target="slides/slide121.xml"/><Relationship Id="rId14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slide" Target="slides/slide116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137" Type="http://schemas.openxmlformats.org/officeDocument/2006/relationships/slide" Target="slides/slide11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43" Type="http://schemas.openxmlformats.org/officeDocument/2006/relationships/slide" Target="slides/slide123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6.xml"/><Relationship Id="rId47" Type="http://schemas.openxmlformats.org/officeDocument/2006/relationships/slide" Target="slides/slide27.xml"/><Relationship Id="rId68" Type="http://schemas.openxmlformats.org/officeDocument/2006/relationships/slide" Target="slides/slide48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7.xml"/><Relationship Id="rId58" Type="http://schemas.openxmlformats.org/officeDocument/2006/relationships/slide" Target="slides/slide38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44" Type="http://schemas.openxmlformats.org/officeDocument/2006/relationships/slide" Target="slides/slide124.xml"/><Relationship Id="rId90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9206-148D-40C6-B030-730A55D2D1D6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8CFF-2526-444E-90B4-1AF27FCADF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6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2CCD8-2FD9-44D7-A633-C2F1674BC52D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099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EEC1-C025-4BF7-AB0A-F835CAAFDAA3}" type="slidenum">
              <a:rPr lang="th-TH" smtClean="0">
                <a:solidFill>
                  <a:prstClr val="black"/>
                </a:solidFill>
              </a:rPr>
              <a:pPr/>
              <a:t>87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5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EEC1-C025-4BF7-AB0A-F835CAAFDAA3}" type="slidenum">
              <a:rPr lang="th-TH" smtClean="0">
                <a:solidFill>
                  <a:prstClr val="black"/>
                </a:solidFill>
              </a:rPr>
              <a:pPr/>
              <a:t>88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0985A-6B11-4748-8B0F-495AEC2DF6E6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1A71A-244C-4BC5-A50A-8A74AA641C20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22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55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2528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9ABE-C660-40F2-A958-675C3B3EDEBE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DF45-E290-47DC-ABF2-B3487B631D2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4525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723C-1577-4DFB-B854-DC81C38C647A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AFE1-AA97-4774-BBC3-1619687D508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9091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BAC5-BAE6-4DD7-8B39-5FD40F228DE5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8FC92-9FB1-4327-9948-F63390E08E2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805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E72D-9B9D-4B8F-890D-26A9C41FFEE8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85B71-3CBF-48FF-B779-E7201E0C85F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797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52D1-FE4E-4F06-97EC-FF7FEE80DF6E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C0CC-072C-4E4F-8F97-6A3A1FD0871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43574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7CD9-C19E-402A-8AF3-C14C91377378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7E0F5D2-51C2-4FF1-9CEF-BF412181787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771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70DB-7FC9-4DC0-A595-1C2FE5AE067D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0BEA-7D42-4F77-ACF6-2DECCB09599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2639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D432-7AAA-4119-9FA6-30BB27A57833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9DBD1-4639-408A-AFA5-D4358107772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83108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1445-211D-4490-AFF6-B2D312B6F4C6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62D2-1E85-4D21-A6C2-75288921B25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0037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9580-232D-493F-8C10-85AFCB369B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3381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1085-EC63-4F39-9555-4476C74C1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43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0069-6092-4B53-AA31-5870FF908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262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5E95-8747-41AC-A297-CA7D6B0B16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122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53BC3-E05A-4BDF-AF22-7B5A196904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76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7D57-6755-417D-80DA-0826DD31A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7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1F58-2009-410B-879F-D352A1781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70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96E3-B611-4821-A30D-32548732D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94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24F0-AE81-48C8-A7F1-F0A7FE77B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00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12A-1FE4-4660-B149-D9A9EF64A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410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1F1B-B56F-4566-9BBB-8A9F17484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7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61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05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94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349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853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233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041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21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2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4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33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957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D9F3C6-99EE-43EF-A428-0D03E3FA5B40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90FAE1-886A-4A94-B988-136853B19E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528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C2B8E0-446D-4171-AA4B-72972CC248E7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668E1-9089-4166-98D4-AA61FD8035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6544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C0ABCF-2E88-4A28-A75F-C6271F317BE1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F6AF78-91FC-4E8F-955B-582BBDEAA4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668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234B2E-1043-4F5F-B8BA-874E6515DC43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C9F9C6-4581-466C-8E8D-F576694A41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453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0848AC-8B4E-4485-9159-64097B19422F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88F7A6-F99F-4DC7-9A3E-6EFDC90D8A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4148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93E5FC-EFEB-4B2D-BD4C-09614A7CD2C9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D7200E-6E82-467D-882F-048CA6C128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1492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436A11-83C5-4964-BE99-E88F46506597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86E958-31B1-46B8-BB54-158C828658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965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D4DAD5-0682-4A31-95DE-36D2C30FCD8D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E0CCB8-07CA-4C4A-A2BD-D31CDB0EE9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38082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E4FEEE-7F82-4177-A5AA-C14B86901191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B50182-C239-4231-8DBA-26132A6A33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319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8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3E69AC-32BB-4DE6-AB85-B3777AECD636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F42978-BF5B-436F-B918-5B1E1D49F7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5449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5C7462-5718-4985-9052-F8EBAE92E5BF}" type="datetimeFigureOut">
              <a:rPr lang="th-TH"/>
              <a:pPr>
                <a:defRPr/>
              </a:pPr>
              <a:t>06/12/60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4E4800-CDDD-4AC0-9518-C0574092BE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925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165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291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952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48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72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13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2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8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975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65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18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83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14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96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58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58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40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954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069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194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292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972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6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 smtClean="0"/>
              <a:t>คลิกเพื่อแก้ไขลักษณะต้นแบบชื่อเรื่อง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คลิกเพื่อแก้ไขลักษณะต้นแบบหัวข้อย่อย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F3B27-9513-4A40-929A-5FD7E590A31A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107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BBB7-B27D-4521-B487-D3AB2D773865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86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DCB8-1315-43F0-9D0A-4F515D19DDB2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87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8C96-E5E7-41B1-AA0C-C8001C491980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64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D0F1-2786-4256-98F4-AB20E1581AFA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491-CF85-41AB-A08D-6A8E94C354AE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7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07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DBC0-0030-4A22-A73F-737590A90ED0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165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7D0B-069F-497A-87EB-DE2006E247DE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215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5D30-8E9E-4D7F-AD44-964EC09D4E85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69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D0AC-5F65-47FE-B762-4A8E682BE489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116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6BC6-36F9-47FF-9C8A-B8C1C6E192A7}" type="slidenum">
              <a:rPr lang="en-US" altLang="th-TH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029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E6A2-3E96-4339-90DB-46389185ABF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83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EF6F-40E6-4050-9872-97CE445279A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02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516-07D7-4665-B2B7-1BB35CC51C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47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8A04-C580-44E1-8D7E-7B9C39B38A2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790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9B5-8779-4640-85D0-9A392F31D8B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9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539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133C-2988-44F7-8E6E-D641C4B24C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047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003-B9E3-4C1A-AFB7-C4AE54B7526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438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C23-EED3-4B16-902C-54C07DF502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54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56C4-C47C-4A65-B475-12C40AE0A8E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435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7E7E-E4B3-49CD-A2D4-78E6C7C47EC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852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9AC3-89FB-4BCA-9768-0155C33F19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76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C90DAE-9311-4B64-9E96-D36F5436B5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EB86B-5AB1-44F1-8758-4D05D47683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24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F1A1-649D-46D5-BD1C-633978CB58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186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2187-71C4-445D-B3C3-DAEBB23067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645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B7892-C09F-4324-9C13-0590F5B00D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572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BF45-1691-48BC-86EC-466C0AF0FC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07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CDD4-50E4-400F-B86B-A397267AD3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32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79A6-99BE-40A7-BC4F-3D40D8F4F8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89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2D5F-2180-448B-A316-3E9FB3738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060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8FEF0-21D5-4098-8531-9967A4419D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39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A4EE3-2DC4-4ADC-AF8D-C412AD7EE4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994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04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73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733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79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349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307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38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776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52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207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67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43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7" y="461967"/>
            <a:ext cx="18732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286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311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105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014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853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6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443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2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92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9154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535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90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24B9-442E-48C0-85F7-E37DBA4F2B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A2B-FA2F-4EC0-94C4-3F7001BFA31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2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5EC-7FB8-482A-99B2-9F594515469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3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9676-1518-4401-91E1-937A1890D9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4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4B0E-4AA8-4333-873B-1FCEEFA70A8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3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842A-2055-4FC7-8B30-491C20A5DF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8D26-7F4D-4827-9BCF-A2BB17AC9C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752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893D-A247-4084-A9B0-1672B3A532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A41FF79-DB5B-428D-AAAF-B653C3693A2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67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7B52-C5C5-441C-94CE-246001BE8D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52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1AA-0C3A-43AF-9FFC-9B3188B9A2D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A10E-9D57-48D9-A30E-ADB20AD3EF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4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</p:grpSp>
      <p:sp>
        <p:nvSpPr>
          <p:cNvPr id="635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7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46F15E19-6473-4D7C-8B08-594D7C757413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B41BB10F-317E-4907-B57F-6126B49501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012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7B784E7-D982-47FF-941A-DC7759B1E99B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BDE9739-9BAF-49D2-B6D7-8BD1570A2E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5713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35534B1-6121-49E1-82C0-022DB03220E1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5A98FC5-23BC-4FA8-94E3-394C46BB3F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2958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D123B3D-1509-4ED1-8AD2-D9E3FF029A85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B725003-7DEE-4DB6-AE83-B55B0953A7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258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F831A58-2969-4F1C-B937-8695202F5A1C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E28C039-99DD-4FAC-B2C8-3217007FA2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28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067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897CCF7-9B86-4CEB-8C61-E33A62929AED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040C2D3-2279-470E-9837-2EF911144A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159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C817C46-3CA1-4231-B547-AED41E1C8960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A672F5F-6AD7-4C34-8BED-67F6C05E0B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846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7B093985-D400-4666-8DDE-D61A8B9B5757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CF6E652-C01E-4EA2-A8EE-10331025FA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053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C4A2D3E-9B23-492B-93F8-ED57E47073B1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B2940EE-3DEC-474F-9DE6-68F0671351B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279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A9EBCE1-AE8E-4C24-872E-4003272F39E8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B2E6EEC-EECA-4308-8D85-47B7FF101F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615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99705D4-287B-411E-9C17-7E9B8094C6B5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EC17DF0-054B-4C0B-9E8A-3D9982C8BA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398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70CF692-7D66-4654-8BA4-03B7F2CB6A38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464AB66-26AA-42E6-9CED-DFCAD327B5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09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26903A6-9933-41AF-BBB0-8A79654EBE3B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EE5378C-890A-475D-992D-5AE91F8D64F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59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706B357-56BA-47B5-851E-6E482A1FD84A}" type="datetime1">
              <a:rPr lang="th-TH" smtClean="0"/>
              <a:pPr>
                <a:defRPr/>
              </a:pPr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D3E480F-CC87-4A47-90DC-411DA35C04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215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8591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3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9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64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4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46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1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9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3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079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24B9-442E-48C0-85F7-E37DBA4F2B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10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165E-8A90-443E-95AC-D0822FB5B9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2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</p:grpSp>
      <p:sp>
        <p:nvSpPr>
          <p:cNvPr id="635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7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B41BB10F-317E-4907-B57F-6126B49501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382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BDE9739-9BAF-49D2-B6D7-8BD1570A2E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804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5A98FC5-23BC-4FA8-94E3-394C46BB3F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805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B725003-7DEE-4DB6-AE83-B55B0953A7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521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E28C039-99DD-4FAC-B2C8-3217007FA2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214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040C2D3-2279-470E-9837-2EF911144A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308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A672F5F-6AD7-4C34-8BED-67F6C05E0B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8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CF6E652-C01E-4EA2-A8EE-10331025FA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6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6189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B2940EE-3DEC-474F-9DE6-68F0671351B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94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B2E6EEC-EECA-4308-8D85-47B7FF101F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6079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EC17DF0-054B-4C0B-9E8A-3D9982C8BA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1007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464AB66-26AA-42E6-9CED-DFCAD327B5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8944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EE5378C-890A-475D-992D-5AE91F8D64F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742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D3E480F-CC87-4A47-90DC-411DA35C04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699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2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80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814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007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820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91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79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0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90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27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7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F5B3-63A8-4BD0-836A-2F4046AA56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9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D3AF-924D-4519-AAE5-0B450D93A8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0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08E7-CB2B-42FB-AB42-888184B708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6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947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39F8-3784-46B2-8F4F-A0A2783B8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10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E0BB-4DA3-4C03-ACC1-025F645F20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6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8F2B-DFE2-44D1-95D6-C6F9BA65F6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44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0556-2719-4D24-9BDC-B858EBED12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5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D418-3310-420C-86DB-D63D629895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6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2A9F-4177-4951-9B9C-F87D020C5D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639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E837-F20E-4A5E-8FD8-2F689368E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8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EF10-244C-4A60-BDC2-0DDAD60DEE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43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F10E-1416-4A06-8E04-2C27A6A9B2A0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1A8C0-D0E2-4D34-BE71-073D311978A5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7080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3797-3CD6-4356-9CEB-FD5EA447BE33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A4F4-5C12-4E2D-A630-91DC358F798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62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A352-28B0-4BA2-8120-2F9ED010BA10}" type="datetimeFigureOut">
              <a:rPr lang="th-TH" smtClean="0"/>
              <a:t>06/12/60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32AA-1F8D-4D54-A1C1-9534E66C6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3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E660CE-7455-4AFE-912E-12CF5E0C7D0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5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4E4EF-C2B9-4516-A4C7-9E68636681D7}" type="datetimeFigureOut">
              <a:rPr lang="th-TH" smtClean="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06/12/60</a:t>
            </a:fld>
            <a:endParaRPr lang="th-TH">
              <a:solidFill>
                <a:prstClr val="black">
                  <a:tint val="9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9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61095-BC4D-4ADF-9521-98D9DD572EDD}" type="slidenum">
              <a:rPr lang="th-TH" smtClean="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black">
                  <a:tint val="9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33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41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cs typeface="Angsana New" pitchFamily="18" charset="-34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B4982-6680-428A-AE52-72EA1DA2ED82}" type="datetimeFigureOut">
              <a:rPr lang="th-TH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06/12/60</a:t>
            </a:fld>
            <a:endParaRPr lang="th-TH">
              <a:latin typeface="Arial" panose="020B0604020202020204" pitchFamily="34" charset="0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cs typeface="Angsana New" pitchFamily="18" charset="-34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latin typeface="Arial" panose="020B0604020202020204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cs typeface="Angsana New" pitchFamily="18" charset="-34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ED9B1-FC3B-4EE0-B2EC-13773D892773}" type="slidenum">
              <a:rPr lang="th-TH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6DB3-88C1-4622-9751-E2D65FC1C0E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BEEE-5032-4217-B4AF-84E9BDC562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D876-30C8-4B59-94B7-9AB4609559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4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9B779-2178-46F4-9A7B-B4B0B36CA2DE}" type="slidenum">
              <a:rPr lang="en-US" altLang="th-TH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h-TH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965155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E7FB-F11E-49EA-B041-9E4620A79F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8BC5AC-BA1E-4035-B564-9F3B7586EA6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867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8083-B8B7-48E1-89CB-DA5C60C71E3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C84D-89F7-4031-8782-5D9740DB78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 New" pitchFamily="34" charset="-34"/>
          <a:cs typeface="TH Sarabun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 New" pitchFamily="34" charset="-34"/>
          <a:cs typeface="TH Sarabun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 New" pitchFamily="34" charset="-34"/>
          <a:cs typeface="TH Sarabun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 New" pitchFamily="34" charset="-34"/>
          <a:cs typeface="TH Sarabun New" pitchFamily="34" charset="-34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C93-061B-41D8-8DBE-250D5F4C4DE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189C-690D-4210-8B9B-BBCEC75346E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85D1-8910-411A-A86F-3F14879C870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5C9F76-084E-4AC7-8D9C-4F444AC8E65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06/12/60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3078" y="6459788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6350"/>
            <a:ext cx="9140825" cy="6851650"/>
            <a:chOff x="0" y="4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308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9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</p:grpSp>
      <p:sp>
        <p:nvSpPr>
          <p:cNvPr id="624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F312F-C853-4126-86C9-44A9D63167F5}" type="datetime1">
              <a:rPr lang="th-TH" smtClean="0">
                <a:ea typeface="Gulim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06/12/60</a:t>
            </a:fld>
            <a:endParaRPr lang="th-TH">
              <a:ea typeface="Gulim" pitchFamily="34" charset="-127"/>
            </a:endParaRPr>
          </a:p>
        </p:txBody>
      </p:sp>
      <p:sp>
        <p:nvSpPr>
          <p:cNvPr id="62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ea typeface="Gulim" pitchFamily="34" charset="-127"/>
            </a:endParaRPr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A9D40-2DAF-4657-8D03-F89576C9E246}" type="slidenum">
              <a:rPr lang="en-US">
                <a:ea typeface="Gulim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2430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4F5B-17AD-4902-B327-0FC48495B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C7FF-2868-436B-9AD9-D48970EE5A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6350"/>
            <a:ext cx="9140825" cy="6851650"/>
            <a:chOff x="0" y="4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Garamond" pitchFamily="18" charset="0"/>
                <a:ea typeface="Gulim" pitchFamily="34" charset="-127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8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308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309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  <a:latin typeface="Garamond" pitchFamily="18" charset="0"/>
                  <a:ea typeface="Gulim" pitchFamily="34" charset="-127"/>
                </a:endParaRPr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</p:grpSp>
      <p:sp>
        <p:nvSpPr>
          <p:cNvPr id="624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ea typeface="Gulim" pitchFamily="34" charset="-127"/>
            </a:endParaRPr>
          </a:p>
        </p:txBody>
      </p:sp>
      <p:sp>
        <p:nvSpPr>
          <p:cNvPr id="62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ea typeface="Gulim" pitchFamily="34" charset="-127"/>
            </a:endParaRPr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A9D40-2DAF-4657-8D03-F89576C9E246}" type="slidenum">
              <a:rPr lang="en-US">
                <a:ea typeface="Gulim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1195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2BEF5A3-FD6F-E843-ACFF-1D00F9EFE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FFE6D9-FE67-5D4D-8C16-ADE83CB9A4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B2990-569B-443A-92A7-04C682250E6F}" type="slidenum">
              <a:rPr lang="en-US">
                <a:solidFill>
                  <a:srgbClr val="FFFFFF"/>
                </a:solidFill>
                <a:ea typeface="Gulim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800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</p:grp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>
                <a:solidFill>
                  <a:srgbClr val="FFFFFF"/>
                </a:solidFill>
                <a:ea typeface="Gulim" pitchFamily="34" charset="-127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632774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D51B0-859D-48F6-95F0-07B06A049536}" type="datetime1">
              <a:rPr lang="th-TH">
                <a:solidFill>
                  <a:srgbClr val="3B3B3B">
                    <a:shade val="50000"/>
                  </a:srgbClr>
                </a:solidFill>
              </a:rPr>
              <a:pPr>
                <a:defRPr/>
              </a:pPr>
              <a:t>06/12/60</a:t>
            </a:fld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3B3B3B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292929"/>
                </a:solidFill>
                <a:cs typeface="LilyUPC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DA8950-6592-41E9-8C3C-64260F234845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Cordia New" panose="020B0304020202020204" pitchFamily="34" charset="-34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6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3" y="2005019"/>
            <a:ext cx="5437188" cy="3638543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507207" y="508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การวัดและประเมินผลในศตวรรษที่ 21</a:t>
            </a:r>
          </a:p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การประเมินผลในชั้นเรียนตามหลักสูตร</a:t>
            </a:r>
            <a:endParaRPr 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410201" y="5791742"/>
            <a:ext cx="340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ดร.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ชนาธิป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ทุ้ยแป</a:t>
            </a:r>
          </a:p>
          <a:p>
            <a:pPr algn="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สำนักทดสอบทางการศึกษา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9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701400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727" y="1434863"/>
            <a:ext cx="8572500" cy="559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3.1 ทักษะ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ด้านการเรียนรู้และนวัตกรรม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and Innovation Skills)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ประกอบด้วย 4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ทักษะ หรือ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Cs </a:t>
            </a:r>
            <a:endParaRPr lang="th-TH" sz="32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การ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คิดแบบมีวิจารณญาณ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ritical Thinking)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th-TH" sz="3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รู้จักใช้เหตุผลในการ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ทำความ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เรื่องราวต่างๆ </a:t>
            </a:r>
            <a:endParaRPr lang="th-TH" sz="30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ตัดสินใจโดยใช้ทางเลือกที่หลากหลาย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มองเห็นความเชื่อมโยงของสิ่งต่างๆ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วิเคราะห์ สังเคราะห์ข้อมูลเพื่อ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นำไปใช้ในการ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แก้ปัญหาหรือตอบคำ ถาม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การสื่อสาร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ommunication) 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พฤติกรรมบ่งชี้ ดังนี้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พูดและเขียนแสดงความคิดเห็นได้อย่างชัดเจน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ใช้ 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ICT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และจิตวิทยาเพื่อให้การสื่อสารบรรลุเป้าหมาย 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7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732166"/>
            <a:ext cx="6328748" cy="17681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180000" bIns="108000" rtlCol="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เกณฑ์การให้คะแนนแบบภาพรวม (</a:t>
            </a:r>
            <a:r>
              <a:rPr lang="en-US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Holistic Rubrics</a:t>
            </a:r>
            <a:r>
              <a:rPr lang="th-TH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4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41909"/>
            <a:ext cx="7632000" cy="3586688"/>
          </a:xfrm>
          <a:prstGeom prst="rect">
            <a:avLst/>
          </a:prstGeom>
          <a:noFill/>
          <a:ln w="28575">
            <a:solidFill>
              <a:srgbClr val="C85100"/>
            </a:solidFill>
          </a:ln>
        </p:spPr>
        <p:txBody>
          <a:bodyPr wrap="square" lIns="252000" tIns="252000" rIns="252000" bIns="252000" rtlCol="0">
            <a:spAutoFit/>
          </a:bodyPr>
          <a:lstStyle/>
          <a:p>
            <a:pPr algn="thaiDist"/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เป็นแนวทางการให้คะแนนโดยพิจารณาจากภาพรวมของตัวชี้วัด (ดูทุกประเด็นพิจารณาไปพร้อมๆกัน) 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คำอธิบายลักษณะของงานในแต่ละระดับไว้อย่างชัดเจน การให้คะแนนจะพิจารณาผลรวมหรือภาพรวมทั้งหมด</a:t>
            </a:r>
            <a:endParaRPr lang="th-TH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47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9457"/>
              </p:ext>
            </p:extLst>
          </p:nvPr>
        </p:nvGraphicFramePr>
        <p:xfrm>
          <a:off x="155845" y="1223514"/>
          <a:ext cx="8929719" cy="547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759"/>
                <a:gridCol w="2428892"/>
                <a:gridCol w="508506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ตัวชี้วัด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ประเด็นพิจารณา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ระดับคุณภาพ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มีมารยาท</a:t>
                      </a:r>
                      <a:b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บน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โต๊ะอาหาร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</a:t>
                      </a: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การรับประทานอาหาร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การพูดคุยบนโต๊ะอาหาร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</a:t>
                      </a: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ทานอาหารโดยใช้ช้อน ส้อมถูกวิธี ไม่วางช้อนส้อมเสียงดัง ตักอาหารโดยใช้ช้อนกลาง และตักอาหารพอดีคำ ไม่เคี้ยวอาหารเสียงดัง  บริการอาหารแก่ผู้อื่นที่ห่างจากอาหาร  ไม่พูดขณะอาหารอยู่ในปาก  ไม่พูดเรื่องหวาดเสียวหรือเรื่องไม่สุภาพ  ใช้ภาษาที่สุภาพ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</a:t>
                      </a: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ทานอาหารโดยใช้ช้อนส้อม  ไม่วางช้อนส้อมเสียงดัง ตักอาหารโดยใช้ช้อนกลาง  และตักอาหารพอดีคำ  ไม่เคี้ยวอาหารเสียงดัง  บริการอาหารแก่ผู้อื่นที่ห่างจากอาหารบ้าง ไม่พูดขณะอาหารอยู่ในปาก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พูด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เรื่องหวาดเสียว หรือเรื่องไม่สุภาพ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=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ทานอาหารโดยใช้ช้อนส้อม  แต่วางช้อนส้อมเสียงดัง ตักอาหารโดยใช้ช้อนกลาง  เคี้ยวอาหารเสียงดัง  พูดขณะอาหารอยู่ในปาก  พูดเรื่องหวาดเสียว หรือเรื่องไม่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สุภาพ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645" y="233403"/>
            <a:ext cx="8863446" cy="8448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180000" bIns="108000" rtlCol="0">
            <a:spAutoFit/>
          </a:bodyPr>
          <a:lstStyle/>
          <a:p>
            <a:pPr algn="ctr"/>
            <a:r>
              <a:rPr lang="th-TH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เกณฑ์การให้คะแนนแบบภาพรวม (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Holistic Rubrics</a:t>
            </a:r>
            <a:r>
              <a:rPr lang="th-TH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4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28728" y="485974"/>
            <a:ext cx="6429420" cy="17681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80000" bIns="108000" rtlCol="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เกณฑ์การให้คะแนนแบบแยกส่วน (</a:t>
            </a:r>
            <a:r>
              <a:rPr lang="en-US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Analytic Rubrics</a:t>
            </a:r>
            <a:r>
              <a:rPr lang="th-TH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652" y="2643182"/>
            <a:ext cx="7632000" cy="3586688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  <p:txBody>
          <a:bodyPr wrap="square" lIns="252000" tIns="252000" rIns="252000" bIns="252000" rtlCol="0">
            <a:spAutoFit/>
          </a:bodyPr>
          <a:lstStyle/>
          <a:p>
            <a:pPr algn="thaiDist"/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เป็นแนวทางการให้คะแนนโดยพิจารณาจากแต่ละประเด็นพิจารณาของตัวชี้วัด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ซึ่งแต่ละประเด็นในการพิจารณาจะต้องกำหนดแนวทางการให้คะแนนโดยมีคำนิยามหรือคำอธิบายลักษณะของงานส่วนนั้นๆ ในแต่ละระดับไว้อย่างชัดเจน</a:t>
            </a:r>
            <a:endParaRPr lang="th-TH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22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8541"/>
              </p:ext>
            </p:extLst>
          </p:nvPr>
        </p:nvGraphicFramePr>
        <p:xfrm>
          <a:off x="131157" y="1505887"/>
          <a:ext cx="8836197" cy="508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76"/>
                <a:gridCol w="1484487"/>
                <a:gridCol w="2191385"/>
                <a:gridCol w="1272417"/>
                <a:gridCol w="1272417"/>
                <a:gridCol w="1272415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ตัวชี้วัด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ประเด็น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การพิจารณา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รายการประเมิน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ระดับคุณภาพ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มีมารยาท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บนโต๊ะอาหาร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การรับประทานอาหาร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1) ใช้ช้อนส้อมถูกวิธี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2) ใช้ช้อนกลางตักอาหารทุกครั้ง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3) ตักอาหารไม่หก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4) ตักอาหารพอดีคำ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5) ไม่เคี้ยวอาหารเสียงดัง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ปฏิบัติครบทุกรายการ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ไม่สมบูรณ์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ไม่สมบูรณ์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มากกว่า </a:t>
                      </a:r>
                      <a:b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การพูดคุย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บนโต๊ะอาหาร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1) ไม่พูดขณะอาหารอยู่ในปาก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2) ไม่พูดเรื่องหวาดเสียว หรือ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เรื่องไม่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สุภาพ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ปฏิบัติครบทุกรายการ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ไม่สมบูรณ์ 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/>
                      </a:r>
                      <a:b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</a:t>
                      </a:r>
                      <a:r>
                        <a:rPr lang="th-TH" sz="24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สมบูรณ์ทั้ง 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 รายการ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081" y="350893"/>
            <a:ext cx="8832273" cy="9063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80000" bIns="108000" rtlCol="0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เกณฑ์การให้คะแนนแบบแยกส่วน (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Analytic Rubrics</a:t>
            </a:r>
            <a:r>
              <a:rPr lang="th-TH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36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6283" y="3084578"/>
            <a:ext cx="1638795" cy="1092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(4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คะแนน)</a:t>
            </a:r>
          </a:p>
        </p:txBody>
      </p:sp>
      <p:sp>
        <p:nvSpPr>
          <p:cNvPr id="5" name="Rectangle 63"/>
          <p:cNvSpPr/>
          <p:nvPr/>
        </p:nvSpPr>
        <p:spPr>
          <a:xfrm>
            <a:off x="3300268" y="1402364"/>
            <a:ext cx="2601769" cy="1064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ชิ้นงาน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ภารกิจ</a:t>
            </a:r>
          </a:p>
          <a:p>
            <a:pPr algn="ctr" defTabSz="45720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คะแนน)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63"/>
          <p:cNvSpPr/>
          <p:nvPr/>
        </p:nvSpPr>
        <p:spPr>
          <a:xfrm>
            <a:off x="2755078" y="238579"/>
            <a:ext cx="3681350" cy="6522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หน่วยการเรียนรู้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221141" y="945798"/>
            <a:ext cx="736271" cy="3887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781754" y="3084539"/>
            <a:ext cx="1638795" cy="10926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(14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คะแนน)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11198" y="3060790"/>
            <a:ext cx="1638795" cy="1116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(2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คะแนน)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1935680" y="2775856"/>
            <a:ext cx="5296393" cy="1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H="1">
            <a:off x="4565527" y="2478974"/>
            <a:ext cx="1" cy="605565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7225617" y="2763974"/>
            <a:ext cx="1" cy="296882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935679" y="2763908"/>
            <a:ext cx="1" cy="296882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/>
          <p:cNvSpPr/>
          <p:nvPr/>
        </p:nvSpPr>
        <p:spPr>
          <a:xfrm>
            <a:off x="1041792" y="4652154"/>
            <a:ext cx="1787773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Rubric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3689989" y="4671994"/>
            <a:ext cx="1787773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Rubric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6311198" y="4671994"/>
            <a:ext cx="1787773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Rubric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 rot="10800000">
            <a:off x="4378223" y="5533150"/>
            <a:ext cx="374608" cy="3887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ลูกศรลง 23"/>
          <p:cNvSpPr/>
          <p:nvPr/>
        </p:nvSpPr>
        <p:spPr>
          <a:xfrm rot="10800000">
            <a:off x="7017780" y="4263406"/>
            <a:ext cx="374608" cy="3887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ลูกศรลง 24"/>
          <p:cNvSpPr/>
          <p:nvPr/>
        </p:nvSpPr>
        <p:spPr>
          <a:xfrm rot="10800000">
            <a:off x="4369583" y="4263406"/>
            <a:ext cx="374608" cy="3887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8114" y="5954169"/>
            <a:ext cx="2254827" cy="7897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ข้อมูลที่ได้จากเครื่องมือ</a:t>
            </a:r>
          </a:p>
        </p:txBody>
      </p:sp>
      <p:sp>
        <p:nvSpPr>
          <p:cNvPr id="27" name="ลูกศรลง 22"/>
          <p:cNvSpPr/>
          <p:nvPr/>
        </p:nvSpPr>
        <p:spPr>
          <a:xfrm rot="10800000">
            <a:off x="1721386" y="4228856"/>
            <a:ext cx="374608" cy="3887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ลูกศรลง 22"/>
          <p:cNvSpPr/>
          <p:nvPr/>
        </p:nvSpPr>
        <p:spPr>
          <a:xfrm rot="10800000">
            <a:off x="1721386" y="5533151"/>
            <a:ext cx="374608" cy="3887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1277" y="5954170"/>
            <a:ext cx="2254827" cy="7897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ข้อมูลที่ได้จากเครื่องมือ</a:t>
            </a:r>
          </a:p>
        </p:txBody>
      </p:sp>
      <p:sp>
        <p:nvSpPr>
          <p:cNvPr id="30" name="ลูกศรลง 22"/>
          <p:cNvSpPr/>
          <p:nvPr/>
        </p:nvSpPr>
        <p:spPr>
          <a:xfrm rot="10800000">
            <a:off x="7084045" y="5533151"/>
            <a:ext cx="374608" cy="3887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43936" y="5954170"/>
            <a:ext cx="2254827" cy="7897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ข้อมูลที่ได้จากเครื่องมือ</a:t>
            </a:r>
          </a:p>
        </p:txBody>
      </p:sp>
    </p:spTree>
    <p:extLst>
      <p:ext uri="{BB962C8B-B14F-4D97-AF65-F5344CB8AC3E}">
        <p14:creationId xmlns:p14="http://schemas.microsoft.com/office/powerpoint/2010/main" val="5206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930496"/>
            <a:ext cx="822960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การวัดและประเมินผลตัวชี้วัด</a:t>
            </a:r>
            <a:b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คุณลักษณะ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(Attribute: A)</a:t>
            </a:r>
            <a:endParaRPr lang="th-TH" sz="5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5692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64" y="416938"/>
            <a:ext cx="81153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ธรรมชาติของการประเมินคุณลักษณะ ค่านิยม เจตคติ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604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1" y="1500188"/>
            <a:ext cx="8472488" cy="5072062"/>
          </a:xfrm>
        </p:spPr>
        <p:txBody>
          <a:bodyPr/>
          <a:lstStyle/>
          <a:p>
            <a:pPr eaLnBrk="1" hangingPunct="1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การประเมินคุณลักษณะเป็นการวัดทางอ้อม ไม่สามารถวัดได้โดยตรงจากประสาทสัมผัสทั้ง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มีความคลาดเคลื่อนได้ง่ายเนื่องจากอารมณ์หรือความรู้สึกอาจเปลี่ยนแปลงได้ตามสถานการณ์หรือเงื่อนไข  </a:t>
            </a:r>
          </a:p>
          <a:p>
            <a:pPr eaLnBrk="1" hangingPunct="1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การประเมินคุณลักษณะอันพึงประสงค์ไม่มีถูก-ผิด </a:t>
            </a:r>
          </a:p>
          <a:p>
            <a:pPr eaLnBrk="1" hangingPunct="1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แหล่งข้อมูลในการประเมินสามารถวัดได้จากหลายฝ่าย</a:t>
            </a:r>
          </a:p>
          <a:p>
            <a:pPr eaLnBrk="1" hangingPunct="1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การประเมินต้องใช้สถานการณ์จำลองเป็นเงื่อนไขให้ผู้ถูก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วัดแสดงพฤติกรรมออกมา   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6D3C9A-1892-49FA-99C0-264C1B1EB465}" type="slidenum">
              <a:rPr lang="th-TH" sz="1000">
                <a:solidFill>
                  <a:srgbClr val="292929"/>
                </a:solidFill>
                <a:cs typeface="LilyUPC" pitchFamily="34" charset="-34"/>
              </a:rPr>
              <a:pPr/>
              <a:t>106</a:t>
            </a:fld>
            <a:endParaRPr lang="th-TH" sz="1000">
              <a:solidFill>
                <a:srgbClr val="292929"/>
              </a:solidFill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3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รูปภาพ 4" descr="original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5" y="1052737"/>
            <a:ext cx="8156773" cy="534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43808" y="273701"/>
            <a:ext cx="3384376" cy="7070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44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สมองทำงานอย่างไร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5175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สี่เหลี่ยมผืนผ้า 4"/>
          <p:cNvSpPr>
            <a:spLocks noChangeArrowheads="1"/>
          </p:cNvSpPr>
          <p:nvPr/>
        </p:nvSpPr>
        <p:spPr bwMode="auto">
          <a:xfrm>
            <a:off x="0" y="1166019"/>
            <a:ext cx="8964613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6000" b="1" dirty="0">
                <a:solidFill>
                  <a:srgbClr val="9BBB59">
                    <a:lumMod val="10000"/>
                  </a:srgbClr>
                </a:solidFill>
                <a:latin typeface="TH SarabunPSK" pitchFamily="34" charset="-34"/>
                <a:cs typeface="TH SarabunPSK" pitchFamily="34" charset="-34"/>
              </a:rPr>
              <a:t>การกอดอก</a:t>
            </a:r>
            <a:endParaRPr lang="th-TH" sz="4400" b="1" dirty="0">
              <a:solidFill>
                <a:srgbClr val="9BBB59">
                  <a:lumMod val="1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8312" y="2280902"/>
            <a:ext cx="8137525" cy="415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63539" indent="-463539" eaLnBrk="0" hangingPunct="0"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9BBB59">
                    <a:lumMod val="10000"/>
                  </a:srgbClr>
                </a:solidFill>
                <a:latin typeface="TH SarabunPSK" pitchFamily="34" charset="-34"/>
                <a:cs typeface="TH SarabunPSK" pitchFamily="34" charset="-34"/>
              </a:rPr>
              <a:t>คนที่เอาแขนซ้ายไว้ด้านบน คือ คนที่ใช้สมอง   ซีกขวาเป็นหลักในการรับส่งข้อมูล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(ภาษา การให้เหตุผลและการวิเคราะห์)</a:t>
            </a:r>
            <a:endParaRPr lang="th-TH" sz="4400" b="1" dirty="0">
              <a:solidFill>
                <a:srgbClr val="9BBB59">
                  <a:lumMod val="1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63539" indent="-463539" eaLnBrk="0" hangingPunct="0">
              <a:buFont typeface="Wingdings" pitchFamily="2" charset="2"/>
              <a:buChar char="Ø"/>
              <a:defRPr/>
            </a:pPr>
            <a:r>
              <a:rPr lang="th-TH" sz="4400" b="1" dirty="0">
                <a:solidFill>
                  <a:srgbClr val="9BBB59">
                    <a:lumMod val="10000"/>
                  </a:srgbClr>
                </a:solidFill>
                <a:latin typeface="TH SarabunPSK" pitchFamily="34" charset="-34"/>
                <a:cs typeface="TH SarabunPSK" pitchFamily="34" charset="-34"/>
              </a:rPr>
              <a:t>คนที่เอาแขนขวาไว้ด้านบน คือ คนที่ใช้สมอง   ซีกซ้ายเป็นหลักในการรับส่งข้อมูล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สร้างสรรค์ ศิลปะ ดนตรี)</a:t>
            </a:r>
            <a:endParaRPr lang="th-TH" sz="4400" b="1" dirty="0">
              <a:solidFill>
                <a:srgbClr val="9BBB59">
                  <a:lumMod val="1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6"/>
          <p:cNvSpPr/>
          <p:nvPr/>
        </p:nvSpPr>
        <p:spPr>
          <a:xfrm>
            <a:off x="567040" y="358913"/>
            <a:ext cx="798007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การทดสอบว่าเราใช้สมองซีกไหนในการรับ-ส่งข้อมูลกันบ้าง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0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70585" y="651510"/>
            <a:ext cx="7467600" cy="1285875"/>
          </a:xfrm>
          <a:prstGeom prst="rect">
            <a:avLst/>
          </a:prstGeom>
          <a:solidFill>
            <a:srgbClr val="FFCCFF"/>
          </a:solidFill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th-TH" sz="7200" b="1" cap="small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ภาพวาดบ่งบอกอุปนิสัย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20" y="2726325"/>
            <a:ext cx="424928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736153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336" y="1503684"/>
            <a:ext cx="8759538" cy="460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3.1 ทักษะ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ด้านการเรียนรู้และนวัตกรรม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and Innovation Skills)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 4 ทักษะ หรือ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Cs 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การทำงานร่วมกัน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ollaboration)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ทำงานร่วมกับผู้อื่นได้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ปรับตัวได้ดีและตั้งใจที่จะให้ความร่วมมือ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ทำงานเพื่อให้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บรรลุเป้าหมาย </a:t>
            </a:r>
            <a:endParaRPr lang="th-TH" sz="30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การสร้างสรรค์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reativity)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ใช้ความคิดสร้างสรรค์ในการทำ งาน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พัฒนาแนวคิดใหม่อยู่เสมอๆ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38178" y="224172"/>
            <a:ext cx="3502553" cy="6330662"/>
            <a:chOff x="2338178" y="224172"/>
            <a:chExt cx="3502553" cy="63306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171" y="224172"/>
              <a:ext cx="2627560" cy="15757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171" y="4979052"/>
              <a:ext cx="2627560" cy="1575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161" y="2601612"/>
              <a:ext cx="2627560" cy="15757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8178" y="550398"/>
              <a:ext cx="535724" cy="9233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38178" y="2927838"/>
              <a:ext cx="535724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8178" y="5305278"/>
              <a:ext cx="535724" cy="92333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6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5"/>
          <p:cNvSpPr>
            <a:spLocks noChangeArrowheads="1"/>
          </p:cNvSpPr>
          <p:nvPr/>
        </p:nvSpPr>
        <p:spPr bwMode="auto">
          <a:xfrm>
            <a:off x="571500" y="492483"/>
            <a:ext cx="8001000" cy="1200150"/>
          </a:xfrm>
          <a:prstGeom prst="rect">
            <a:avLst/>
          </a:prstGeom>
          <a:noFill/>
          <a:ln w="50800" cap="sq" cmpd="dbl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ถ้าภาพวาดอยู่ส่วนบนของหัวกระดาษ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“คุณ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เป็นคนจริงใจ มองโลกในแง่</a:t>
            </a: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ดี”</a:t>
            </a:r>
            <a:endParaRPr 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7"/>
          <p:cNvSpPr>
            <a:spLocks noChangeArrowheads="1"/>
          </p:cNvSpPr>
          <p:nvPr/>
        </p:nvSpPr>
        <p:spPr bwMode="auto">
          <a:xfrm>
            <a:off x="571500" y="2809171"/>
            <a:ext cx="8001000" cy="1200329"/>
          </a:xfrm>
          <a:prstGeom prst="rect">
            <a:avLst/>
          </a:prstGeom>
          <a:noFill/>
          <a:ln w="508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ถ้าภาพวาดอยู่กลางกระดาษ </a:t>
            </a:r>
            <a:endParaRPr lang="th-TH" sz="36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“คุณ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เป็นคน</a:t>
            </a: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ตรงไปตรงมา”</a:t>
            </a:r>
            <a:endParaRPr 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8"/>
          <p:cNvSpPr>
            <a:spLocks noChangeArrowheads="1"/>
          </p:cNvSpPr>
          <p:nvPr/>
        </p:nvSpPr>
        <p:spPr bwMode="auto">
          <a:xfrm>
            <a:off x="400050" y="5180648"/>
            <a:ext cx="8001000" cy="1200150"/>
          </a:xfrm>
          <a:prstGeom prst="rect">
            <a:avLst/>
          </a:prstGeom>
          <a:noFill/>
          <a:ln w="50800" cmpd="dbl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ถ้าภาพวาดอยู่ส่วนล่างของกระดาษ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“คุณ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เป็นคนที่มองโลกในแง่</a:t>
            </a: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ร้าย”</a:t>
            </a:r>
            <a:endParaRPr lang="th-TH" sz="3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708" y="630893"/>
            <a:ext cx="53572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166" y="2947670"/>
            <a:ext cx="5357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708" y="5319058"/>
            <a:ext cx="53572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70AD47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8366" y="1353324"/>
            <a:ext cx="4248472" cy="2550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28" y="1353324"/>
            <a:ext cx="4231412" cy="2550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4740" y="4093340"/>
            <a:ext cx="53572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0372" y="4093340"/>
            <a:ext cx="5357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5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5736" y="804684"/>
            <a:ext cx="4248472" cy="255017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3794850"/>
            <a:ext cx="8001000" cy="1754326"/>
          </a:xfrm>
          <a:prstGeom prst="rect">
            <a:avLst/>
          </a:prstGeom>
          <a:noFill/>
          <a:ln w="50800" cmpd="dbl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ภาพแมวหัน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หน้าไปทางซ้าย </a:t>
            </a:r>
            <a:endParaRPr lang="th-TH" sz="3600" b="1" dirty="0" smtClean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“คุณ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เป็นคนที่ยึดมั่นในขนบธรรมเนียมและ</a:t>
            </a: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ประเพณี” </a:t>
            </a:r>
          </a:p>
          <a:p>
            <a:pPr algn="ctr"/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“น่ารัก  ความจำดี</a:t>
            </a:r>
            <a:r>
              <a:rPr lang="th-TH" sz="3600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endParaRPr lang="en-US" sz="3600" dirty="0" smtClean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7610" y="1761620"/>
            <a:ext cx="53572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8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6" y="1147584"/>
            <a:ext cx="4231412" cy="2550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130" y="1961004"/>
            <a:ext cx="5357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63" y="4054882"/>
            <a:ext cx="8072437" cy="1754326"/>
          </a:xfrm>
          <a:prstGeom prst="rect">
            <a:avLst/>
          </a:prstGeom>
          <a:noFill/>
          <a:ln w="50800" cmpd="dbl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ภาพแมวหัน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ไปทางขวา </a:t>
            </a:r>
            <a:endParaRPr lang="th-TH" sz="3600" b="1" dirty="0" smtClean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“คุณ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เป็นคนชอบคิดค้นชอบ</a:t>
            </a:r>
            <a:r>
              <a:rPr lang="th-TH" sz="3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พัฒนา”</a:t>
            </a:r>
            <a:endParaRPr lang="th-TH" sz="3600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แต่ไม่ค่อยสนใจคนรอบข้าง</a:t>
            </a:r>
            <a:r>
              <a:rPr lang="en-US" sz="3600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3413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ขั้นตอนการสร้างเครื่องมือวัดคุณลักษณะ</a:t>
            </a:r>
            <a:endParaRPr lang="th-TH" dirty="0"/>
          </a:p>
        </p:txBody>
      </p:sp>
      <p:grpSp>
        <p:nvGrpSpPr>
          <p:cNvPr id="65539" name="Group 37"/>
          <p:cNvGrpSpPr>
            <a:grpSpLocks/>
          </p:cNvGrpSpPr>
          <p:nvPr/>
        </p:nvGrpSpPr>
        <p:grpSpPr bwMode="auto">
          <a:xfrm>
            <a:off x="1000125" y="1484315"/>
            <a:ext cx="7215188" cy="4643437"/>
            <a:chOff x="2898" y="5380"/>
            <a:chExt cx="7896" cy="6696"/>
          </a:xfrm>
        </p:grpSpPr>
        <p:cxnSp>
          <p:nvCxnSpPr>
            <p:cNvPr id="65541" name="AutoShape 38"/>
            <p:cNvCxnSpPr>
              <a:cxnSpLocks noChangeShapeType="1"/>
            </p:cNvCxnSpPr>
            <p:nvPr/>
          </p:nvCxnSpPr>
          <p:spPr bwMode="auto">
            <a:xfrm>
              <a:off x="8738" y="6612"/>
              <a:ext cx="13" cy="523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542" name="Group 39"/>
            <p:cNvGrpSpPr>
              <a:grpSpLocks/>
            </p:cNvGrpSpPr>
            <p:nvPr/>
          </p:nvGrpSpPr>
          <p:grpSpPr bwMode="auto">
            <a:xfrm>
              <a:off x="2898" y="5380"/>
              <a:ext cx="7896" cy="6696"/>
              <a:chOff x="2898" y="5841"/>
              <a:chExt cx="7896" cy="6696"/>
            </a:xfrm>
          </p:grpSpPr>
          <p:sp>
            <p:nvSpPr>
              <p:cNvPr id="65543" name="Oval 40"/>
              <p:cNvSpPr>
                <a:spLocks noChangeArrowheads="1"/>
              </p:cNvSpPr>
              <p:nvPr/>
            </p:nvSpPr>
            <p:spPr bwMode="auto">
              <a:xfrm>
                <a:off x="4122" y="5841"/>
                <a:ext cx="3058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 dirty="0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คุณลักษณะที่ต้องการวัด</a:t>
                </a:r>
                <a:endParaRPr lang="th-TH" sz="3600" b="1" dirty="0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44" name="Rectangle 41"/>
              <p:cNvSpPr>
                <a:spLocks noChangeArrowheads="1"/>
              </p:cNvSpPr>
              <p:nvPr/>
            </p:nvSpPr>
            <p:spPr bwMode="auto">
              <a:xfrm>
                <a:off x="4251" y="6819"/>
                <a:ext cx="2823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นิยามเชิงทฤษฎี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45" name="AutoShape 42"/>
              <p:cNvSpPr>
                <a:spLocks noChangeArrowheads="1"/>
              </p:cNvSpPr>
              <p:nvPr/>
            </p:nvSpPr>
            <p:spPr bwMode="auto">
              <a:xfrm>
                <a:off x="5456" y="6586"/>
                <a:ext cx="412" cy="18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3600" b="1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5546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8750" y="9367"/>
                <a:ext cx="486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47" name="Rectangle 44"/>
              <p:cNvSpPr>
                <a:spLocks noChangeArrowheads="1"/>
              </p:cNvSpPr>
              <p:nvPr/>
            </p:nvSpPr>
            <p:spPr bwMode="auto">
              <a:xfrm>
                <a:off x="4251" y="7641"/>
                <a:ext cx="2823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นิยามเชิงปฏิบัติการ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48" name="Oval 45"/>
              <p:cNvSpPr>
                <a:spLocks noChangeArrowheads="1"/>
              </p:cNvSpPr>
              <p:nvPr/>
            </p:nvSpPr>
            <p:spPr bwMode="auto">
              <a:xfrm>
                <a:off x="2898" y="8526"/>
                <a:ext cx="1147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ตัวชี้วัด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49" name="Oval 46"/>
              <p:cNvSpPr>
                <a:spLocks noChangeArrowheads="1"/>
              </p:cNvSpPr>
              <p:nvPr/>
            </p:nvSpPr>
            <p:spPr bwMode="auto">
              <a:xfrm>
                <a:off x="5015" y="8557"/>
                <a:ext cx="1147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ตัวชี้วัด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0" name="Oval 47"/>
              <p:cNvSpPr>
                <a:spLocks noChangeArrowheads="1"/>
              </p:cNvSpPr>
              <p:nvPr/>
            </p:nvSpPr>
            <p:spPr bwMode="auto">
              <a:xfrm>
                <a:off x="7074" y="8526"/>
                <a:ext cx="1147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ตัวชี้วัด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1" name="Rectangle 48"/>
              <p:cNvSpPr>
                <a:spLocks noChangeArrowheads="1"/>
              </p:cNvSpPr>
              <p:nvPr/>
            </p:nvSpPr>
            <p:spPr bwMode="auto">
              <a:xfrm>
                <a:off x="2972" y="9592"/>
                <a:ext cx="1646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พฤติกรรมบ่งชี้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2" name="Rectangle 49"/>
              <p:cNvSpPr>
                <a:spLocks noChangeArrowheads="1"/>
              </p:cNvSpPr>
              <p:nvPr/>
            </p:nvSpPr>
            <p:spPr bwMode="auto">
              <a:xfrm>
                <a:off x="4795" y="9592"/>
                <a:ext cx="1647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พฤติกรรมบ่งชี้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3" name="Rectangle 50"/>
              <p:cNvSpPr>
                <a:spLocks noChangeArrowheads="1"/>
              </p:cNvSpPr>
              <p:nvPr/>
            </p:nvSpPr>
            <p:spPr bwMode="auto">
              <a:xfrm>
                <a:off x="6603" y="9592"/>
                <a:ext cx="1647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พฤติกรรมบ่งชี้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4" name="Rectangle 51"/>
              <p:cNvSpPr>
                <a:spLocks noChangeArrowheads="1"/>
              </p:cNvSpPr>
              <p:nvPr/>
            </p:nvSpPr>
            <p:spPr bwMode="auto">
              <a:xfrm>
                <a:off x="4204" y="10462"/>
                <a:ext cx="2823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สร้างข้อคำถามในแบบประเมิน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sp>
            <p:nvSpPr>
              <p:cNvPr id="65555" name="AutoShape 52"/>
              <p:cNvSpPr>
                <a:spLocks noChangeArrowheads="1"/>
              </p:cNvSpPr>
              <p:nvPr/>
            </p:nvSpPr>
            <p:spPr bwMode="auto">
              <a:xfrm>
                <a:off x="5456" y="7432"/>
                <a:ext cx="412" cy="18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3600" b="1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5556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3971" y="8241"/>
                <a:ext cx="1633" cy="4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7" name="AutoShape 54"/>
              <p:cNvCxnSpPr>
                <a:cxnSpLocks noChangeShapeType="1"/>
              </p:cNvCxnSpPr>
              <p:nvPr/>
            </p:nvCxnSpPr>
            <p:spPr bwMode="auto">
              <a:xfrm>
                <a:off x="5589" y="8241"/>
                <a:ext cx="1485" cy="5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8" name="AutoShape 55"/>
              <p:cNvCxnSpPr>
                <a:cxnSpLocks noChangeShapeType="1"/>
              </p:cNvCxnSpPr>
              <p:nvPr/>
            </p:nvCxnSpPr>
            <p:spPr bwMode="auto">
              <a:xfrm>
                <a:off x="5589" y="8226"/>
                <a:ext cx="0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9" name="AutoShape 56"/>
              <p:cNvCxnSpPr>
                <a:cxnSpLocks noChangeShapeType="1"/>
              </p:cNvCxnSpPr>
              <p:nvPr/>
            </p:nvCxnSpPr>
            <p:spPr bwMode="auto">
              <a:xfrm flipH="1">
                <a:off x="4045" y="9292"/>
                <a:ext cx="1559" cy="2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0" name="AutoShape 57"/>
              <p:cNvCxnSpPr>
                <a:cxnSpLocks noChangeShapeType="1"/>
              </p:cNvCxnSpPr>
              <p:nvPr/>
            </p:nvCxnSpPr>
            <p:spPr bwMode="auto">
              <a:xfrm>
                <a:off x="5589" y="9292"/>
                <a:ext cx="1618" cy="2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1" name="AutoShape 58"/>
              <p:cNvCxnSpPr>
                <a:cxnSpLocks noChangeShapeType="1"/>
              </p:cNvCxnSpPr>
              <p:nvPr/>
            </p:nvCxnSpPr>
            <p:spPr bwMode="auto">
              <a:xfrm>
                <a:off x="5589" y="9277"/>
                <a:ext cx="0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2" name="AutoShape 59"/>
              <p:cNvCxnSpPr>
                <a:cxnSpLocks noChangeShapeType="1"/>
              </p:cNvCxnSpPr>
              <p:nvPr/>
            </p:nvCxnSpPr>
            <p:spPr bwMode="auto">
              <a:xfrm>
                <a:off x="5604" y="10162"/>
                <a:ext cx="0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3" name="AutoShape 60"/>
              <p:cNvCxnSpPr>
                <a:cxnSpLocks noChangeShapeType="1"/>
              </p:cNvCxnSpPr>
              <p:nvPr/>
            </p:nvCxnSpPr>
            <p:spPr bwMode="auto">
              <a:xfrm>
                <a:off x="3883" y="10162"/>
                <a:ext cx="618" cy="2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4" name="AutoShape 61"/>
              <p:cNvCxnSpPr>
                <a:cxnSpLocks noChangeShapeType="1"/>
              </p:cNvCxnSpPr>
              <p:nvPr/>
            </p:nvCxnSpPr>
            <p:spPr bwMode="auto">
              <a:xfrm flipH="1">
                <a:off x="6868" y="10162"/>
                <a:ext cx="588" cy="2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5" name="Rectangle 62"/>
              <p:cNvSpPr>
                <a:spLocks noChangeArrowheads="1"/>
              </p:cNvSpPr>
              <p:nvPr/>
            </p:nvSpPr>
            <p:spPr bwMode="auto">
              <a:xfrm>
                <a:off x="4192" y="11251"/>
                <a:ext cx="2823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การตรวจสอบคุณภาพเครื่องมือ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cxnSp>
            <p:nvCxnSpPr>
              <p:cNvPr id="65566" name="AutoShape 63"/>
              <p:cNvCxnSpPr>
                <a:cxnSpLocks noChangeShapeType="1"/>
              </p:cNvCxnSpPr>
              <p:nvPr/>
            </p:nvCxnSpPr>
            <p:spPr bwMode="auto">
              <a:xfrm>
                <a:off x="5604" y="10951"/>
                <a:ext cx="0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7" name="Rectangle 64"/>
              <p:cNvSpPr>
                <a:spLocks noChangeArrowheads="1"/>
              </p:cNvSpPr>
              <p:nvPr/>
            </p:nvSpPr>
            <p:spPr bwMode="auto">
              <a:xfrm>
                <a:off x="4192" y="12057"/>
                <a:ext cx="2823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การตัดสินและแปลผลการประเมิน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cxnSp>
            <p:nvCxnSpPr>
              <p:cNvPr id="65568" name="AutoShape 65"/>
              <p:cNvCxnSpPr>
                <a:cxnSpLocks noChangeShapeType="1"/>
              </p:cNvCxnSpPr>
              <p:nvPr/>
            </p:nvCxnSpPr>
            <p:spPr bwMode="auto">
              <a:xfrm>
                <a:off x="5604" y="11757"/>
                <a:ext cx="0" cy="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9" name="Rectangle 66"/>
              <p:cNvSpPr>
                <a:spLocks noChangeArrowheads="1"/>
              </p:cNvSpPr>
              <p:nvPr/>
            </p:nvSpPr>
            <p:spPr bwMode="auto">
              <a:xfrm>
                <a:off x="9265" y="8884"/>
                <a:ext cx="1529" cy="91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th-TH" sz="1800" b="1">
                    <a:solidFill>
                      <a:prstClr val="black"/>
                    </a:solidFill>
                    <a:latin typeface="TH SarabunPSK" pitchFamily="34" charset="-34"/>
                    <a:ea typeface="Angsana New" pitchFamily="18" charset="-34"/>
                    <a:cs typeface="TH SarabunPSK" pitchFamily="34" charset="-34"/>
                  </a:rPr>
                  <a:t>แนวคิด/ทฤษฎีที่เกี่ยวข้อง</a:t>
                </a:r>
                <a:endParaRPr lang="th-TH" sz="3600" b="1">
                  <a:solidFill>
                    <a:prstClr val="black"/>
                  </a:solidFill>
                  <a:ea typeface="Angsana New" pitchFamily="18" charset="-34"/>
                  <a:cs typeface="TH SarabunPSK" pitchFamily="34" charset="-34"/>
                </a:endParaRPr>
              </a:p>
            </p:txBody>
          </p:sp>
          <p:cxnSp>
            <p:nvCxnSpPr>
              <p:cNvPr id="65570" name="AutoShape 67"/>
              <p:cNvCxnSpPr>
                <a:cxnSpLocks noChangeShapeType="1"/>
              </p:cNvCxnSpPr>
              <p:nvPr/>
            </p:nvCxnSpPr>
            <p:spPr bwMode="auto">
              <a:xfrm flipH="1">
                <a:off x="7192" y="7941"/>
                <a:ext cx="1558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1" name="AutoShape 68"/>
              <p:cNvCxnSpPr>
                <a:cxnSpLocks noChangeShapeType="1"/>
              </p:cNvCxnSpPr>
              <p:nvPr/>
            </p:nvCxnSpPr>
            <p:spPr bwMode="auto">
              <a:xfrm flipH="1">
                <a:off x="7180" y="11469"/>
                <a:ext cx="1558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2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8265" y="8886"/>
                <a:ext cx="485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3" name="AutoShape 70"/>
              <p:cNvCxnSpPr>
                <a:cxnSpLocks noChangeShapeType="1"/>
              </p:cNvCxnSpPr>
              <p:nvPr/>
            </p:nvCxnSpPr>
            <p:spPr bwMode="auto">
              <a:xfrm flipH="1">
                <a:off x="8281" y="9802"/>
                <a:ext cx="485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4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7180" y="10675"/>
                <a:ext cx="1558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5" name="AutoShape 72"/>
              <p:cNvCxnSpPr>
                <a:cxnSpLocks noChangeShapeType="1"/>
              </p:cNvCxnSpPr>
              <p:nvPr/>
            </p:nvCxnSpPr>
            <p:spPr bwMode="auto">
              <a:xfrm flipH="1">
                <a:off x="7180" y="12287"/>
                <a:ext cx="1558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76" name="AutoShape 73"/>
              <p:cNvCxnSpPr>
                <a:cxnSpLocks noChangeShapeType="1"/>
              </p:cNvCxnSpPr>
              <p:nvPr/>
            </p:nvCxnSpPr>
            <p:spPr bwMode="auto">
              <a:xfrm flipH="1">
                <a:off x="7180" y="7085"/>
                <a:ext cx="1558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10619B6-11C8-4934-9B2C-AEF0DC1D6CA3}" type="slidenum">
              <a:rPr lang="th-TH" sz="1000">
                <a:solidFill>
                  <a:srgbClr val="292929"/>
                </a:solidFill>
                <a:cs typeface="LilyUPC" pitchFamily="34" charset="-34"/>
              </a:rPr>
              <a:pPr/>
              <a:t>115</a:t>
            </a:fld>
            <a:endParaRPr lang="th-TH" sz="1000">
              <a:solidFill>
                <a:srgbClr val="292929"/>
              </a:solidFill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09884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53BC3-E05A-4BDF-AF22-7B5A196904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352" y="40466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ค่านิยมที่ 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มีความรักชาติ ศาสนา และพระมหากษัตริย์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628032"/>
            <a:ext cx="7846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นิยามเชิงปฏิบัติการ </a:t>
            </a:r>
            <a: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ความภาคภูมิใจในความเป็นไทยและสำนึกในคุณของแผ่นดิน  เข้าใจและเลื่อมใสหลักศาสนาที่ตนนับถือ และซาบซึ้งในพระมหากรุณาธิคุณของสถาบันพระมหากษัตริย์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7829" y="2132856"/>
            <a:ext cx="7416824" cy="1872208"/>
            <a:chOff x="683568" y="2132856"/>
            <a:chExt cx="7416824" cy="187220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923928" y="3356992"/>
              <a:ext cx="417646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83568" y="4005064"/>
              <a:ext cx="489654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5796136" y="2132856"/>
              <a:ext cx="648072" cy="593730"/>
            </a:xfrm>
            <a:prstGeom prst="ellipse">
              <a:avLst/>
            </a:prstGeom>
            <a:noFill/>
            <a:ln w="444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2540" y="3501009"/>
            <a:ext cx="7799600" cy="1221937"/>
            <a:chOff x="702539" y="3492176"/>
            <a:chExt cx="7799600" cy="1221937"/>
          </a:xfrm>
        </p:grpSpPr>
        <p:sp>
          <p:nvSpPr>
            <p:cNvPr id="16" name="Oval 15"/>
            <p:cNvSpPr/>
            <p:nvPr/>
          </p:nvSpPr>
          <p:spPr bwMode="auto">
            <a:xfrm>
              <a:off x="7854067" y="3492176"/>
              <a:ext cx="648072" cy="593730"/>
            </a:xfrm>
            <a:prstGeom prst="ellipse">
              <a:avLst/>
            </a:prstGeom>
            <a:noFill/>
            <a:ln w="444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5738555" y="4005064"/>
              <a:ext cx="1813097" cy="14518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2539" y="4687572"/>
              <a:ext cx="4445525" cy="26541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702540" y="4688605"/>
            <a:ext cx="7397853" cy="1476701"/>
            <a:chOff x="702539" y="4693583"/>
            <a:chExt cx="7397853" cy="1476701"/>
          </a:xfrm>
        </p:grpSpPr>
        <p:sp>
          <p:nvSpPr>
            <p:cNvPr id="15" name="Oval 14"/>
            <p:cNvSpPr/>
            <p:nvPr/>
          </p:nvSpPr>
          <p:spPr bwMode="auto">
            <a:xfrm>
              <a:off x="3779912" y="5576554"/>
              <a:ext cx="648072" cy="593730"/>
            </a:xfrm>
            <a:prstGeom prst="ellipse">
              <a:avLst/>
            </a:prstGeom>
            <a:noFill/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6056892" y="4693583"/>
              <a:ext cx="2043500" cy="7259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702539" y="5415933"/>
              <a:ext cx="6467082" cy="9253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82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53BC3-E05A-4BDF-AF22-7B5A196904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95737" y="260648"/>
            <a:ext cx="5040560" cy="16561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มีความรักชาติ ศาสนา และพระมหากษัตริย์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40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9512" y="3046505"/>
            <a:ext cx="2448272" cy="17281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สำนึกและภูมิใจในความเป็นไทย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987824" y="3068960"/>
            <a:ext cx="2808312" cy="17281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เข้าใจและเลื่อมใสในหลักศาสนาที่ตนนับถือ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012160" y="3068960"/>
            <a:ext cx="3024336" cy="17281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ซาบซึ้งในพระมหากรุณาธิคุณของพระมหากษัตริย์</a:t>
            </a:r>
          </a:p>
        </p:txBody>
      </p:sp>
      <p:cxnSp>
        <p:nvCxnSpPr>
          <p:cNvPr id="13" name="Straight Arrow Connector 12"/>
          <p:cNvCxnSpPr>
            <a:stCxn id="8" idx="4"/>
          </p:cNvCxnSpPr>
          <p:nvPr/>
        </p:nvCxnSpPr>
        <p:spPr bwMode="auto">
          <a:xfrm flipH="1">
            <a:off x="2051721" y="1916832"/>
            <a:ext cx="2664296" cy="1224136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345230" y="4774698"/>
            <a:ext cx="0" cy="670527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84952" y="1916832"/>
            <a:ext cx="2556284" cy="1156192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567060" y="1916832"/>
            <a:ext cx="117892" cy="1152128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23529" y="5445225"/>
            <a:ext cx="2016224" cy="648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พฤติกรรมบ่งชี้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411238" y="4774698"/>
            <a:ext cx="0" cy="670527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3389536" y="5445225"/>
            <a:ext cx="2016224" cy="648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พฤติกรรมบ่งชี้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530811" y="4774698"/>
            <a:ext cx="0" cy="670527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6509110" y="5445225"/>
            <a:ext cx="2016224" cy="648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พฤติกรรมบ่งชี้</a:t>
            </a:r>
          </a:p>
        </p:txBody>
      </p:sp>
    </p:spTree>
    <p:extLst>
      <p:ext uri="{BB962C8B-B14F-4D97-AF65-F5344CB8AC3E}">
        <p14:creationId xmlns:p14="http://schemas.microsoft.com/office/powerpoint/2010/main" val="7132821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พฤติกรรมบ่งชี้ของ</a:t>
            </a:r>
            <a:b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สำนึกและภูมิใจในความเป็นไทย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/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ช่วงชั้นที่ </a:t>
            </a:r>
            <a:r>
              <a:rPr lang="en-US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</a:t>
            </a:r>
            <a:r>
              <a:rPr lang="en-US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– 3)</a:t>
            </a: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ยืนตรงเคารพธงชาติ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ร้องเพลงสรรเสริญพระบารมีได้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บอกสัญลักษณ์ของความเป็นชาติไทย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เข้าร่วมกิจกรรมในวันสำคัญที่เกี่ยวกับชาติ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62286"/>
            <a:ext cx="4041775" cy="639762"/>
          </a:xfrm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/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ช่วงชั้นที่ </a:t>
            </a:r>
            <a:r>
              <a:rPr lang="en-US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</a:t>
            </a:r>
            <a:r>
              <a:rPr lang="en-US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– 6)</a:t>
            </a: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02048"/>
            <a:ext cx="4041775" cy="395128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ยืนตรงเคารพธงชาติ เพลงสรรเสริญพระบารมี</a:t>
            </a:r>
          </a:p>
          <a:p>
            <a:pPr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ร้องและอธิบายความหมายของเพลงชาติ เพลงสรรเสริญพระบารมี</a:t>
            </a:r>
          </a:p>
          <a:p>
            <a:pPr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อธิบายความเป็นมาของชาติ</a:t>
            </a:r>
          </a:p>
          <a:p>
            <a:pPr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เข้าร่วมกิจกรรมในวันสำคัญที่เกี่ยวกับชาติ</a:t>
            </a:r>
          </a:p>
          <a:p>
            <a:pPr>
              <a:spcBef>
                <a:spcPts val="0"/>
              </a:spcBef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53BC3-E05A-4BDF-AF22-7B5A196904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935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73723" y="437899"/>
            <a:ext cx="7596554" cy="731158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4431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แบบสังเกต</a:t>
            </a:r>
            <a:endParaRPr lang="th-TH" sz="443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1DE370A-9D0C-45D4-819D-A477FB82404E}" type="slidenum">
              <a:rPr lang="th-TH" sz="1477">
                <a:solidFill>
                  <a:srgbClr val="000000"/>
                </a:solidFill>
                <a:latin typeface="Constantia" panose="02030602050306030303" pitchFamily="18" charset="0"/>
                <a:cs typeface="Browallia New" panose="020B0604020202020204" pitchFamily="34" charset="-34"/>
              </a:rPr>
              <a:pPr eaLnBrk="1" hangingPunct="1"/>
              <a:t>119</a:t>
            </a:fld>
            <a:endParaRPr lang="th-TH" sz="1477">
              <a:solidFill>
                <a:srgbClr val="000000"/>
              </a:solidFill>
              <a:latin typeface="Constantia" panose="02030602050306030303" pitchFamily="18" charset="0"/>
              <a:cs typeface="Browallia New" panose="020B06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1" y="1700808"/>
          <a:ext cx="8640961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rgbClr val="002060"/>
                          </a:solidFill>
                        </a:rPr>
                        <a:t>พฤติกรรมบ่งชี้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rgbClr val="002060"/>
                          </a:solidFill>
                        </a:rPr>
                        <a:t>ครั้งที่สังเกต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rgbClr val="002060"/>
                          </a:solidFill>
                        </a:rPr>
                        <a:t>รวม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ยืนตรงเคารพธงชาติ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ร้องเพลงสรรเสริญพระบารมีได้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บอกสัญลักษณ์ของความเป็นชาติไทย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เข้าร่วมกิจกรรมในวันสำคัญที่เกี่ยวกับชาติ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92523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คือ มีการแสดงพฤติกรรมมากกว่า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ในทุกพฤติกรรมบ่งชี้</a:t>
            </a:r>
          </a:p>
        </p:txBody>
      </p:sp>
    </p:spTree>
    <p:extLst>
      <p:ext uri="{BB962C8B-B14F-4D97-AF65-F5344CB8AC3E}">
        <p14:creationId xmlns:p14="http://schemas.microsoft.com/office/powerpoint/2010/main" val="100794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736153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336" y="1503684"/>
            <a:ext cx="8759538" cy="509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ทักษะ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ด้านข้อมูลสารสนเทศ สื่อ และเทคโนโลยี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Information, Media and Technology Skills) 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ความเข้าใจและใช้เป็นในด้านข้อมูลข่าวสาร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Literacy)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แสวงหาและเข้าถึงสารสนเทศอย่างเหมาะสม สามารถประเมินสารสนเทศและนำ ไปใช้ได้อย่างถูกต้องและ สร้างสรรค์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มีจริยธรรมในการใช้และการเข้าถึงสารสนเทศ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สามารถรับสารที่แตกต่างกันออกไปตามความ แตกต่างของแต่ละบุคคล ค่านิยม และความเชื่อ 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73723" y="437899"/>
            <a:ext cx="7596554" cy="731158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4431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แบบมาตรประมาณค่า (ตรวจสอบพฤติกรรม)</a:t>
            </a:r>
            <a:endParaRPr lang="th-TH" sz="443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1DE370A-9D0C-45D4-819D-A477FB82404E}" type="slidenum">
              <a:rPr lang="th-TH" sz="1477">
                <a:solidFill>
                  <a:srgbClr val="000000"/>
                </a:solidFill>
                <a:latin typeface="Constantia" panose="02030602050306030303" pitchFamily="18" charset="0"/>
                <a:cs typeface="Browallia New" panose="020B0604020202020204" pitchFamily="34" charset="-34"/>
              </a:rPr>
              <a:pPr eaLnBrk="1" hangingPunct="1"/>
              <a:t>120</a:t>
            </a:fld>
            <a:endParaRPr lang="th-TH" sz="1477">
              <a:solidFill>
                <a:srgbClr val="000000"/>
              </a:solidFill>
              <a:latin typeface="Constantia" panose="02030602050306030303" pitchFamily="18" charset="0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2523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คือ มีการแสดงพฤติกรรมบางครั้งขึ้นไป ในทุกพฤติกรรมบ่งชี้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1561" y="1916832"/>
          <a:ext cx="8136904" cy="3306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6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046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solidFill>
                            <a:srgbClr val="002060"/>
                          </a:solidFill>
                        </a:rPr>
                        <a:t>พฤติกรรมบ่งชี้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การปฏิบัติของนักเรียน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466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เป็นประจำ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บางครั้ง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ไม่เคยทำ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ยืนตรงเคารพธงชาติ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ร้องเพลงสรรเสริญพระบารมีได้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เข้าร่วมกิจกรรมในวันสำคัญเกี่ยวกับชาติ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8013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73723" y="437899"/>
            <a:ext cx="7596554" cy="731158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4431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แบบมาตรประมาณค่า (ตรวจสอบความคิดเห็น)</a:t>
            </a:r>
            <a:endParaRPr lang="th-TH" sz="443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1DE370A-9D0C-45D4-819D-A477FB82404E}" type="slidenum">
              <a:rPr lang="th-TH" sz="1477">
                <a:solidFill>
                  <a:srgbClr val="000000"/>
                </a:solidFill>
                <a:latin typeface="Constantia" panose="02030602050306030303" pitchFamily="18" charset="0"/>
                <a:cs typeface="Browallia New" panose="020B0604020202020204" pitchFamily="34" charset="-34"/>
              </a:rPr>
              <a:pPr eaLnBrk="1" hangingPunct="1"/>
              <a:t>121</a:t>
            </a:fld>
            <a:endParaRPr lang="th-TH" sz="1477">
              <a:solidFill>
                <a:srgbClr val="000000"/>
              </a:solidFill>
              <a:latin typeface="Constantia" panose="02030602050306030303" pitchFamily="18" charset="0"/>
              <a:cs typeface="Browallia New" panose="020B06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772816"/>
          <a:ext cx="8640960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75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3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3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3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3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3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รายการ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ความคิดเห็นของนักเรียน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เห็นด้วยอย่างยิ่ง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เห็นด้วย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เฉยๆ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ไม่เห็นด้วย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ไม่เห็นด้วยอย่างยิ่ง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. การยืนตรงเคารพธงชาติเป็นสิ่งคนไทยทุกคนควรทำ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th-TH" dirty="0">
                          <a:solidFill>
                            <a:schemeClr val="tx1"/>
                          </a:solidFill>
                        </a:rPr>
                        <a:t>คนไทยทุกคนไม่จำเป็นต้องยืนตรงเคารพธงชาติ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baseline="0" dirty="0">
                          <a:solidFill>
                            <a:schemeClr val="tx1"/>
                          </a:solidFill>
                        </a:rPr>
                        <a:t>รู้สึกภาคภูมิใจทุกครั้งที่ได้ยืนตรงเคารพธงชาติ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674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73723" y="437899"/>
            <a:ext cx="7596554" cy="731158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4431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แบบวัดสถานการณ์ (ข้อสอบ)</a:t>
            </a:r>
            <a:endParaRPr lang="th-TH" sz="443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685817" indent="-263776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055103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477145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1899186" indent="-211021" eaLnBrk="0" hangingPunct="0"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585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1DE370A-9D0C-45D4-819D-A477FB82404E}" type="slidenum">
              <a:rPr lang="th-TH" sz="1477">
                <a:solidFill>
                  <a:srgbClr val="000000"/>
                </a:solidFill>
                <a:latin typeface="Constantia" panose="02030602050306030303" pitchFamily="18" charset="0"/>
                <a:cs typeface="Browallia New" panose="020B0604020202020204" pitchFamily="34" charset="-34"/>
              </a:rPr>
              <a:pPr eaLnBrk="1" hangingPunct="1"/>
              <a:t>122</a:t>
            </a:fld>
            <a:endParaRPr lang="th-TH" sz="1477">
              <a:solidFill>
                <a:srgbClr val="000000"/>
              </a:solidFill>
              <a:latin typeface="Constantia" panose="02030602050306030303" pitchFamily="18" charset="0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เพราะเหตุใดนักเรียนถึงยืนตรง เมื่อได้ยินเสียงเพลงชาติไทย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ก. กลัวคุณครูดุ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ข. ทำแล้วจะได้รับคำชมจากคุณครู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ค. มันเป็นสิ่งเด็กดีควรทำ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ง. มันเป็นกฎระเบียบของทางโรงเรียน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จ. มันเป็นหน้าที่ของคนไทย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24" y="5733258"/>
            <a:ext cx="660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ใช้ทฤษฎีของโคล</a:t>
            </a:r>
            <a:r>
              <a:rPr lang="th-TH" sz="3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เบิร์ก</a:t>
            </a:r>
            <a:endParaRPr lang="th-TH" sz="3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85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1200" y="1955800"/>
            <a:ext cx="7772400" cy="1663700"/>
          </a:xfrm>
          <a:solidFill>
            <a:srgbClr val="FFFF00"/>
          </a:solidFill>
        </p:spPr>
        <p:txBody>
          <a:bodyPr/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การตรวจสอบคุณภาพ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ของเครื่องมือในการวัดและประเมินผล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F1085-EC63-4F39-9555-4476C74C19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1"/>
          <p:cNvGrpSpPr>
            <a:grpSpLocks/>
          </p:cNvGrpSpPr>
          <p:nvPr/>
        </p:nvGrpSpPr>
        <p:grpSpPr bwMode="auto">
          <a:xfrm>
            <a:off x="395536" y="1412776"/>
            <a:ext cx="4378325" cy="431800"/>
            <a:chOff x="485" y="1797"/>
            <a:chExt cx="2360" cy="272"/>
          </a:xfrm>
        </p:grpSpPr>
        <p:sp>
          <p:nvSpPr>
            <p:cNvPr id="158745" name="Rectangle 25"/>
            <p:cNvSpPr>
              <a:spLocks noChangeArrowheads="1"/>
            </p:cNvSpPr>
            <p:nvPr/>
          </p:nvSpPr>
          <p:spPr bwMode="auto">
            <a:xfrm>
              <a:off x="748" y="1797"/>
              <a:ext cx="2097" cy="2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defRPr/>
              </a:pPr>
              <a:r>
                <a:rPr lang="th-TH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แนวทางการพิจารณา</a:t>
              </a:r>
              <a:endParaRPr lang="th-TH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393" name="AutoShape 26"/>
            <p:cNvSpPr>
              <a:spLocks noChangeArrowheads="1"/>
            </p:cNvSpPr>
            <p:nvPr/>
          </p:nvSpPr>
          <p:spPr bwMode="auto">
            <a:xfrm>
              <a:off x="485" y="1842"/>
              <a:ext cx="218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th-TH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250825" y="260648"/>
            <a:ext cx="8893175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1) การ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ตรวจสอบความถูกต้องและครอบคลุมของเนื้อหาวิชาและจุดมุ่งหมาย</a:t>
            </a:r>
            <a:endParaRPr lang="th-TH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884486" y="1989039"/>
            <a:ext cx="7885112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1) </a:t>
            </a:r>
            <a:r>
              <a:rPr lang="th-T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ข้อ</a:t>
            </a: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คำถามครบถ้วนทุกเนื้อหาที่เรียนหรือไม่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884486" y="2565301"/>
            <a:ext cx="7885112" cy="865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2) </a:t>
            </a:r>
            <a:r>
              <a:rPr lang="th-T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จำนวน</a:t>
            </a: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ข้อคำถามของแต่ละเนื้อหามีสัดส่วนตาม</a:t>
            </a:r>
            <a:b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น้ำหนักที่กำหนดไว้หรือไม่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884486" y="3500339"/>
            <a:ext cx="7885112" cy="865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3)  ข้อคำถามแต่ละข้อวัดได้ตรงตามพฤติกรรมที่ระบุไว้ในตัวชี้วัดหรือไม่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18418" y="4508202"/>
            <a:ext cx="3746500" cy="431800"/>
            <a:chOff x="485" y="1797"/>
            <a:chExt cx="2360" cy="272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48" y="1797"/>
              <a:ext cx="2097" cy="2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defRPr/>
              </a:pPr>
              <a:r>
                <a:rPr lang="th-TH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วิธีดำเนินการ</a:t>
              </a:r>
              <a:endParaRPr lang="th-TH" b="1" i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5" y="1842"/>
              <a:ext cx="218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th-TH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25647" y="6034582"/>
            <a:ext cx="7885112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2)  </a:t>
            </a: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ตรวจสอบโดยผู้เชี่ยวชาญในเนื้อหาวิชานั้นๆ 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5647" y="5054698"/>
            <a:ext cx="7885112" cy="865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1)  </a:t>
            </a: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ตรวจสอบโดยการ</a:t>
            </a:r>
            <a:r>
              <a:rPr lang="th-T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เปรียบเทียบแผนผังข้อสอบ      (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Test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Blueprint)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วงรี 15">
            <a:hlinkClick r:id="rId3" action="ppaction://hlinksldjump"/>
          </p:cNvPr>
          <p:cNvSpPr/>
          <p:nvPr/>
        </p:nvSpPr>
        <p:spPr>
          <a:xfrm>
            <a:off x="7929586" y="6000768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"/>
          <p:cNvGrpSpPr>
            <a:grpSpLocks/>
          </p:cNvGrpSpPr>
          <p:nvPr/>
        </p:nvGrpSpPr>
        <p:grpSpPr bwMode="auto">
          <a:xfrm>
            <a:off x="611560" y="1556792"/>
            <a:ext cx="4378325" cy="431800"/>
            <a:chOff x="485" y="1797"/>
            <a:chExt cx="2360" cy="272"/>
          </a:xfrm>
        </p:grpSpPr>
        <p:sp>
          <p:nvSpPr>
            <p:cNvPr id="160778" name="Rectangle 10"/>
            <p:cNvSpPr>
              <a:spLocks noChangeArrowheads="1"/>
            </p:cNvSpPr>
            <p:nvPr/>
          </p:nvSpPr>
          <p:spPr bwMode="auto">
            <a:xfrm>
              <a:off x="748" y="1797"/>
              <a:ext cx="2097" cy="2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defRPr/>
              </a:pPr>
              <a:r>
                <a:rPr lang="th-TH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แนวทางการพิจารณา</a:t>
              </a:r>
              <a:endParaRPr lang="th-TH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40" name="AutoShape 11"/>
            <p:cNvSpPr>
              <a:spLocks noChangeArrowheads="1"/>
            </p:cNvSpPr>
            <p:nvPr/>
          </p:nvSpPr>
          <p:spPr bwMode="auto">
            <a:xfrm>
              <a:off x="485" y="1842"/>
              <a:ext cx="218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th-TH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251520" y="332656"/>
            <a:ext cx="8748712" cy="1512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2) การตรวจสอบภาษาและความสอดคล้องกับเทคนิคการเขียนคำถาม</a:t>
            </a:r>
            <a:endParaRPr lang="th-TH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100510" y="2133054"/>
            <a:ext cx="7885112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1) ข้อความที่ใช้เขียนเป็นข้อคำถามสามารถสื่อความหมายได้ดีเพียงไร</a:t>
            </a:r>
            <a:endParaRPr lang="th-TH" sz="2400" b="1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100510" y="3139529"/>
            <a:ext cx="7885112" cy="865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2)  การเขียนข้อคำถามนั้นมีความถูกต้องตามเทคนิคในการเขียนข้อคำถามที่ดีหรือไม่</a:t>
            </a:r>
            <a:endParaRPr lang="th-TH" sz="2400" b="1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11560" y="4293567"/>
            <a:ext cx="4378325" cy="431800"/>
            <a:chOff x="485" y="1797"/>
            <a:chExt cx="2360" cy="272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48" y="1797"/>
              <a:ext cx="2097" cy="2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defRPr/>
              </a:pPr>
              <a:r>
                <a:rPr lang="th-TH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Tahoma" pitchFamily="34" charset="0"/>
                </a:rPr>
                <a:t>วิธีดำเนินการ</a:t>
              </a:r>
              <a:endParaRPr lang="th-TH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85" y="1842"/>
              <a:ext cx="218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ngsana New" panose="02020603050405020304" pitchFamily="18" charset="-34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th-TH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00510" y="4869830"/>
            <a:ext cx="7885112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1) ตรวจสอบโดยผู้เชี่ยวชาญทางด้านภาษา</a:t>
            </a:r>
            <a:endParaRPr lang="th-TH" sz="2400" b="1" i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00510" y="5445596"/>
            <a:ext cx="788511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2) ตรวจสอบโดยผู้เชี่ยวชาญทางด้านวัดผลการศึกษา</a:t>
            </a:r>
            <a:endParaRPr lang="th-TH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วงรี 14">
            <a:hlinkClick r:id="rId2" action="ppaction://hlinksldjump"/>
          </p:cNvPr>
          <p:cNvSpPr/>
          <p:nvPr/>
        </p:nvSpPr>
        <p:spPr>
          <a:xfrm>
            <a:off x="7929586" y="5929330"/>
            <a:ext cx="85725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736153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336" y="1503684"/>
            <a:ext cx="8759538" cy="559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ทักษะ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ด้านข้อมูลสารสนเทศ สื่อ และเทคโนโลยี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Information, Media and Technology Skills) 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ความเข้าใจและใช้เป็นในด้าน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 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Media Literacy)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ผลิตหรือเลือกสื่อได้อย่างเหมาะสม สอดคล้อง กับวัตถุประสงค์ เป้าหมาย คุณลักษณะและหลักการใช้งาน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3) ความเข้าใจและปฏิบัติเป็นในด้านเทคโนโลยี สารสนเทศและการสื่อสาร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and Communications Technology Literacy</a:t>
            </a:r>
            <a:r>
              <a:rPr lang="en-US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sz="3000" b="1" dirty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ใช้เทคโนโลยีดิจิทัล เครื่องมือสื่อสาร หรือ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ระบบเครือข่าย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อย่างเหมาะสม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ใช้เทคโนโลยีเป็นเครื่องมือในการค้นคว้า จัดเตรียม จัดการ ประเมิน และสื่อสาร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รวมทั้งมี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จริยธรรมในการใช้และการเข้าถึงสารสนเทศ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25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745462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1561089"/>
            <a:ext cx="8572500" cy="358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ความยืดหยุ่นและความสามารถในการปรับตัว (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Flexibility </a:t>
            </a:r>
            <a:r>
              <a:rPr lang="en-US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and Adaptability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ปรับตัวเข้ากับบทบาทและความรับผิดชอบ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ที่แตกต่าง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กันได้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ทำงานภายใต้สถานการณ์ที่ไม่แน่นอน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ตลอดจนการ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ปรับความเร่งด่วนในการทำงานได้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01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656500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1413418"/>
            <a:ext cx="8572500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การริเริ่มและการกำกับดูแล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ตนเอง 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 err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Initiativeand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Seft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-direction) </a:t>
            </a: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พฤติกรรมบ่งชี้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กำหนดเป้าหมายในการเรียนรู้ของตนเองได้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พัฒนาตนเองเพื่อยกระดับความรู้ความชำนาญ เพื่อขยายขอบเขตการเรียนรู้และโอกาสที่จะทำ ให้เกิดความ เชี่ยวชาญ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แสดงให้เห็นถึงความตั้งใจที่จะมีกระบวนการ เรียนรู้ต่อเนื่องตลอดชีวิต 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3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656500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1413418"/>
            <a:ext cx="8572500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3) ทักษะด้านสังคมและทักษะข้ามวัฒนธรรม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Social and Cross-cultural Skills)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ทำงาน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ร่วมกับผู้อื่นได้อย่างเหมาะสม มีประสิทธิภาพ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ยกระดับความรู้ความคิดของกลุ่มได้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อย่างเหมาะสม 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อยู่ร่วมกับวัฒนธรรมที่แตกต่างได้ และ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สามารถใช้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ความแตกต่างมาช่วยสร้างนวัตกรรมและคุณภาพของงาน 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0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656500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1413418"/>
            <a:ext cx="8572500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4) การมีผลงานและความรับผิดชอบ 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Productivity and Accountability)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วางแผนงานอย่างมีคุณภาพสูงโดยมีเป้าหมาย เพื่อสร้างคุณภาพของงานภายในเวลาที่เหมาะสม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มีความรับผิดชอบที่ดีในการทำ งาน เช่น การตรงต่อเวลา การทำงานที่ได้รับมอบหมายเสร็จตามกำหนด</a:t>
            </a:r>
          </a:p>
          <a:p>
            <a:pPr indent="457200">
              <a:lnSpc>
                <a:spcPct val="107000"/>
              </a:lnSpc>
            </a:pP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6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656500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1413418"/>
            <a:ext cx="8572500" cy="308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(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5) ภาวะ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ผู้นำและ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หน้าที่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รับผิดชอบ 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Leadership and Responsibility) 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บ่งชี้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มีมนุษยสัมพันธ์ สามารถโน้มน้าวและชี้นำ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ให้งาน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บรรลุเป้าหมาย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กระตุ้นความสามารถของผู้ร่วมงานให้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ทำงานตาม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 </a:t>
            </a:r>
          </a:p>
          <a:p>
            <a:pPr indent="457200">
              <a:lnSpc>
                <a:spcPct val="107000"/>
              </a:lnSpc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แสดงออกถึงความรับผิดชอบที่มีต่อ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ส่วนรวมมากกว่า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ตน</a:t>
            </a: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47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50" y="727363"/>
            <a:ext cx="5128670" cy="1413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54640"/>
            <a:ext cx="92375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3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3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3800" b="1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832" y="3151867"/>
            <a:ext cx="83958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ระบบหลักสูตร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และวิธีการสอน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Curriculum and Instruction)</a:t>
            </a:r>
            <a:endParaRPr lang="th-TH" sz="32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ระบบการ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พัฒนาวิชาชีพให้แก่ครูและผู้บริหาร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Professional Development) </a:t>
            </a:r>
            <a:endParaRPr lang="th-TH" sz="32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ระบบสภาพแวดล้อม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ในการเรียนรู้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Environments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sz="3200" b="1" dirty="0" smtClean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ระบบมาตรฐาน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และการประเมินผล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Standards and Assessments)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4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63713"/>
            <a:ext cx="8229600" cy="1736725"/>
          </a:xfrm>
        </p:spPr>
        <p:txBody>
          <a:bodyPr/>
          <a:lstStyle/>
          <a:p>
            <a:r>
              <a:rPr lang="th-TH" sz="8800" b="1">
                <a:solidFill>
                  <a:srgbClr val="FFFF00"/>
                </a:solidFill>
              </a:rPr>
              <a:t>คำถามชวนคิด ?</a:t>
            </a:r>
          </a:p>
        </p:txBody>
      </p:sp>
    </p:spTree>
    <p:extLst>
      <p:ext uri="{BB962C8B-B14F-4D97-AF65-F5344CB8AC3E}">
        <p14:creationId xmlns:p14="http://schemas.microsoft.com/office/powerpoint/2010/main" val="23432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9" y="793130"/>
            <a:ext cx="83958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ระบบหลักสูตร</a:t>
            </a:r>
            <a:r>
              <a:rPr lang="th-TH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และวิธีการสอน (</a:t>
            </a:r>
            <a:r>
              <a:rPr lang="en-US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Curriculum and Instruction</a:t>
            </a:r>
            <a:r>
              <a:rPr lang="en-US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4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สอนให้เกิดทักษะการเรียนในศตวรรษที่ 21 มุ่งเน้นเชิงสหวิทยากรของของวิชาแกนหลัก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สร้างโอกาสที่จะประยุกต์ทักษะเชิงบูรณาการข้ามสาระ และสร้างระบบการเรียนรู้ที่เน้นสมรรถนะ (</a:t>
            </a:r>
            <a:r>
              <a:rPr lang="en-US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Based)</a:t>
            </a:r>
            <a:endParaRPr lang="th-TH" sz="30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สร้างนวัตกรรมและวิธีการเรียนรู้ในเชิงบูรณาการที่มีเทคโนโลยีเป็นตัวเกื้อหนุน (</a:t>
            </a:r>
            <a:r>
              <a:rPr lang="en-US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Project based Learning, Problem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Learning, STEM Education)</a:t>
            </a:r>
            <a:endParaRPr lang="th-TH" sz="30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บูรณาการแหล่งการเรียนรู้ (</a:t>
            </a:r>
            <a:r>
              <a:rPr lang="en-US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 Resources)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จากชุมชนเข้ามาใช้ในโรงเรียน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0926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475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9" y="615330"/>
            <a:ext cx="83958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ระบบหลักสูตร</a:t>
            </a:r>
            <a:r>
              <a:rPr lang="th-TH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และวิธีการสอน (</a:t>
            </a:r>
            <a:r>
              <a:rPr lang="en-US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Curriculum and Instruction</a:t>
            </a:r>
            <a:r>
              <a:rPr lang="en-US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4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80061"/>
              </p:ext>
            </p:extLst>
          </p:nvPr>
        </p:nvGraphicFramePr>
        <p:xfrm>
          <a:off x="246579" y="1230883"/>
          <a:ext cx="8745020" cy="503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510"/>
                <a:gridCol w="4372510"/>
              </a:tblGrid>
              <a:tr h="69555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การเรียนการสอนในศตวรรษที่ 20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การเรียนการสอนในศตวรรษที่ 21</a:t>
                      </a:r>
                    </a:p>
                  </a:txBody>
                  <a:tcPr anchor="ctr" anchorCtr="1">
                    <a:solidFill>
                      <a:schemeClr val="accent6"/>
                    </a:solidFill>
                  </a:tcPr>
                </a:tc>
              </a:tr>
              <a:tr h="489457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Passive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Learning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Active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Learning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1745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กระบวนการเรียนรู้โดยการอ่าน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ฟังบรรยาย โดยยึดเนื้อหาเป็นหลัก (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Content based) 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จากตำราหรือหนังสือ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กระบวนการเรียนรู้โดยการเรียนรู้จาการลงมือกระทำ และสร้างองค์ความรู้ด้วยตนเองจากสิ่งใกล้ตัวหรือโลกแห่งความเป็นจริง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ผ่านทางระบบเทคโนโลยีสารสนเทศ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1745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ครูจะพยายามบรรยาย บอกทุกสิ่งทุกอย่างที่อยู่ในตำราหรือหนังสือ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ครูเป็นผู้ร่วมออกแบบกระบวนการเรียนรู้ อำนวยความสะดวก และคอยให้คำแนะนำในการจัดกิจกรรมของผู้เรียน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1745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ผู้เรียนจดบันทึกสิ่งที่ครูบรรยายแล้วนำไปใช้สอบวัดเก็บเป็นคะแนนความรู้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ผู้เรียนร่วมกับครูออกแบบกิจกรรมการเรียนรู้ เรียนรู้และสร้างองค์ความรู้ด้วยตนเองแล้วนำความรู้ที่ได้มาแลกเปลี่ยนเรียนรู้กับเพื่อนในห้องเรียน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ยึดครูเป็นศูนย์กลาง (</a:t>
                      </a:r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Teacher-Centered)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ยึดผู้เรียนเป็นศูนย์กลาง (</a:t>
                      </a:r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Student-Centered)</a:t>
                      </a:r>
                      <a:endParaRPr lang="th-TH" sz="22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574701" cy="472268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24098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55" y="518964"/>
            <a:ext cx="2447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8" y="1546912"/>
            <a:ext cx="6998424" cy="44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657227"/>
            <a:ext cx="7886700" cy="96837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ลักษณะการเรียนรู้แบบ </a:t>
            </a:r>
            <a:r>
              <a:rPr lang="en-US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0200" y="1825625"/>
            <a:ext cx="8458200" cy="4351338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การเรียนรู้ที่เน้น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กระบวนการเรียนรู้มากกว่าเนื้อหาวิชา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การเรียนรู้จากการลง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มือปฏิบัติ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จริงจากชีวิตประจำวัน สิ่ง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ใกล้ตัว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หรือ                โลก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แห่งความเป็น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จริง</a:t>
            </a: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การเรียนรู้ผ่านสื่อเทคโนโลยีสารสนเทศหรือ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กิจกรรมการเรียนรู้ต่างๆอย่างหลากหลาย ไม่ว่าจะเป็น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การค้นคว้าหาความรู้ด้วยตนเอง โครงงาน การอภิปรายหรือแลกเปลี่ยน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ประสบการณ์ โดยการพูด การเขียน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อภิปรายกับเพื่อนๆ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เรียนรู้ที่เน้นการพัฒนาศักยภาพทางสมองขั้นสูง ได้แก่ การคิดแก้ปัญหา การวิเคราะห์  การสังเคราะห์ และการประเมินค่า</a:t>
            </a:r>
          </a:p>
          <a:p>
            <a:pPr algn="thaiDist">
              <a:spcBef>
                <a:spcPts val="0"/>
              </a:spcBef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657227"/>
            <a:ext cx="7886700" cy="96837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ลักษณะการเรียนรู้แบบ </a:t>
            </a:r>
            <a:r>
              <a:rPr lang="en-US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0200" y="1825625"/>
            <a:ext cx="8458200" cy="4351338"/>
          </a:xfrm>
        </p:spPr>
        <p:txBody>
          <a:bodyPr>
            <a:normAutofit/>
          </a:bodyPr>
          <a:lstStyle/>
          <a:p>
            <a:pPr algn="thaiDist">
              <a:spcBef>
                <a:spcPts val="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ผู้เรียนมีส่วนร่วมใน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การออกแบบการเรียนรู้ จัดกิจกรรมการเรียนรู้ และการวัดและประเมินผลการเรียนรู้อย่างเต็มที่</a:t>
            </a: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ผู้เรียนมี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การสร้างองค์ความรู้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เน้นการ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มีปฎิ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สัมพันธ์และ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ร่วมมือกันมากกว่าการ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แข่งขัน</a:t>
            </a: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ผู้เรียนมีการบูร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การข้อมูลสารสนเทศ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, ข่าวสาร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หลักการต่างๆ               สู่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การสร้างความคิดรวบ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ยอด</a:t>
            </a:r>
          </a:p>
          <a:p>
            <a:pPr algn="thaiDist">
              <a:spcBef>
                <a:spcPts val="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ครูผู้สอนลดบทบาทจากการ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สอนและการให้ความรู้แก่ผู้เรียนโดยตรงลง เปลี่ยนเป็นผู้แนะนำ กระตุ้น หรืออำนวยความสะดวกให้ผู้เรียนเกิดความกระตือรือร้นในการจะทำกิจกรรมการเรียนรู้ได้อย่างมี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ประสิทธิภาพ</a:t>
            </a:r>
          </a:p>
          <a:p>
            <a:pPr algn="thaiDist">
              <a:spcBef>
                <a:spcPts val="0"/>
              </a:spcBef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000" y="238127"/>
            <a:ext cx="8877300" cy="9683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บทบาทของ</a:t>
            </a: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ครูผู้สอน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เรียนรู้แบบ </a:t>
            </a:r>
            <a:r>
              <a:rPr lang="en-US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0200" y="1397000"/>
            <a:ext cx="8458200" cy="4779963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ให้ผู้เรียนเป็นศูนย์กลางของการเรียนการสอน กิจกรรมต้องสะท้อนความต้องการในการพัฒนาผู้เรียนและเน้นการนำไปใช้ประโยชน์ในชีวิตจริงของผู้เรียน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บรรยากาศของการมีส่วนร่วม และการเจรจาโต้ตอบที่ส่งเสริมให้ผู้เรียนมีปฏิสัมพันธ์ที่ดีกับผู้สอนและเพื่อนในชั้นเรียน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กิจกรรมการเรียนการสอนให้เป็นพลวัต ส่งเสริมให้ผู้เรียนมีส่วนร่วมในทุกกิจกรรมรวมทั้งกระตุ้นให้ผู้เรียนประสบความสำเร็จในการเรียนรู้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สภาพการเรียนรู้แบบร่วมมือ ส่งเสริมให้เกิดการร่วมมือในกลุ่มผู้เรียน</a:t>
            </a:r>
          </a:p>
          <a:p>
            <a:pPr marL="0" indent="0" algn="thaiDist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02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" y="238127"/>
            <a:ext cx="8801100" cy="9683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บทบาทของ</a:t>
            </a: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ครูผู้สอน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เรียนรู้แบบ </a:t>
            </a:r>
            <a:r>
              <a:rPr lang="en-US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0200" y="1397000"/>
            <a:ext cx="8458200" cy="4779963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กิจกรรมการเรียนการสอนให้ท้าทาย และให้โอกาสผู้เรียนได้รับวิธีการสอนที่หลากหลาย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วางแผน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เกี่ยวกับเวลาในจัดการเรียนการสอนอย่างชัดเจน ทั้งในส่วนของเนื้อหา และกิจกรรม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ครูผู้สอน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ต้องใจกว้าง ยอมรับในความสามารถในการแสดงออก และความคิดเห็นของผู้เรียน</a:t>
            </a:r>
          </a:p>
          <a:p>
            <a:pPr algn="thaiDist">
              <a:spcBef>
                <a:spcPts val="0"/>
              </a:spcBef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19277" y="6017280"/>
            <a:ext cx="445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อ้างอิงจาก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ณัชนัน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แก้วชัยเจริญกิจ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2550)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5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" y="238127"/>
            <a:ext cx="8788400" cy="9683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บทบาทของ</a:t>
            </a: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นักเรียน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ในการ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เรียนรู้แบบ </a:t>
            </a:r>
            <a:r>
              <a:rPr lang="en-US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sz="4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0200" y="1447800"/>
            <a:ext cx="8458200" cy="4779963"/>
          </a:xfrm>
        </p:spPr>
        <p:txBody>
          <a:bodyPr>
            <a:noAutofit/>
          </a:bodyPr>
          <a:lstStyle/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ร่วมกับ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ครูผู้สอนในการกำหนดวัตถุประสงค์การเรียนรู้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ร่วมกับ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ครูผู้สอนในการออกแบบกิจกรรมการเรียนรู้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มือปฏิบัติกิจกรรมหลักต่างๆ โดยมีครูผู้สอนคอยให้คำปรึกษา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มือปฏิบัติกิจกรรมต่างๆทั้งในลักษณะรายบุคคลและรายกลุ่ม</a:t>
            </a:r>
          </a:p>
          <a:p>
            <a:pPr algn="thaiDist">
              <a:spcBef>
                <a:spcPts val="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ค้นคว้า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ความรู้ความจริง และสรุปองค์ความรู้จาก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กิจกรรมและแลกเปลี่ยนเปลี่ยนเรียนรู้กับเพื่อนในชั้นเรียน</a:t>
            </a:r>
          </a:p>
          <a:p>
            <a:pPr marL="0" indent="0" algn="thaiDist">
              <a:spcBef>
                <a:spcPts val="0"/>
              </a:spcBef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19277" y="6017280"/>
            <a:ext cx="445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อ้างอิงจาก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ณัชนัน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แก้วชัยเจริญกิจ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2550)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การพัฒนาวิชาชีพให้แก่ครูและผู้บริหาร (</a:t>
            </a:r>
            <a:r>
              <a:rPr lang="en-US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Professional </a:t>
            </a:r>
            <a:r>
              <a:rPr lang="en-US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Development)</a:t>
            </a:r>
            <a:endParaRPr lang="en-US" sz="33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ครูให้เป็นผู้ที่มีทักษะความรู้ความสามารถในเชิงบูรณาการ การใช้เครื่องมือและกำหนดยุทธศาสตร์สู่การปฏิบัติในชั้นเรียน และสร้างให้ครูมีความสามารถในการวิเคราะห์และกำหนดกิจกรรมการเรียนรู้ได้เหมาะสม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ความสมบูรณ์แบบในมิติของการสอนด้วยเทคนิควิธีการสอนที่หลากหลาย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ให้ครูเป็นผู้มีทักษะความรู้ความสามารถในเชิงลึกเกี่ยวกับการแก้ปัญหา การคิดแบบวิจารณญาณ และทักษะด้านอื่นๆที่สำคัญต่อวิชาชีพ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24539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การพัฒนาวิชาชีพให้แก่ครูและผู้บริหาร (</a:t>
            </a:r>
            <a:r>
              <a:rPr lang="en-US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Professional </a:t>
            </a:r>
            <a:r>
              <a:rPr lang="en-US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Development)</a:t>
            </a:r>
            <a:endParaRPr lang="en-US" sz="33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สมรรถนะทางวิชาชีพให้เกิดขึ้นกับครูเพื่อเป็นตัวแบบ (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Model)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เรียนรู้ของชั้นเรียนที่จะนำไปสู่การสร้างทักษะการเรียนรู้ให้เกิดขึ้นกับผู้เรียนได้อย่างมีคุณภาพ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ให้ครูเป็นผู้ที่มีความสามารถวิเคราะห์ผู้เรียนได้ทั้งรูปแบบการเรียน สติปัญญา จุดอ่อน จุดแข็ง ในตัวผู้เรียน และสามารถวิจัยเชิงคุณภาพที่มุ่งผลต่อคุณภาพของผู้เรียน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ให้ครูได้เกิดการพัฒนาความสามารถให้สูงขึ้น เพื่อนำไปใช้สำหรับการกำหนดกลยุทธ์ทางการสอน และจัดประสบการณ์ทางการเรียนได้เหมาะสมกับบริบททางการเรียนรู้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7314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5113338"/>
          </a:xfrm>
        </p:spPr>
        <p:txBody>
          <a:bodyPr/>
          <a:lstStyle/>
          <a:p>
            <a:pPr>
              <a:buFontTx/>
              <a:buNone/>
            </a:pPr>
            <a:r>
              <a:rPr lang="th-TH" sz="4800" b="1"/>
              <a:t>    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611188" y="1412875"/>
            <a:ext cx="3397250" cy="3778250"/>
            <a:chOff x="831" y="799"/>
            <a:chExt cx="2140" cy="241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31" y="1071"/>
              <a:ext cx="2140" cy="1815"/>
              <a:chOff x="831" y="1071"/>
              <a:chExt cx="2140" cy="1815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839" y="1071"/>
                <a:ext cx="2132" cy="18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49" name="Line 5"/>
              <p:cNvSpPr>
                <a:spLocks noChangeShapeType="1"/>
              </p:cNvSpPr>
              <p:nvPr/>
            </p:nvSpPr>
            <p:spPr bwMode="auto">
              <a:xfrm>
                <a:off x="1882" y="1071"/>
                <a:ext cx="0" cy="18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831" y="1973"/>
                <a:ext cx="2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1338" y="1525"/>
                <a:ext cx="1088" cy="90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1885" y="1984"/>
                <a:ext cx="544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1156" y="799"/>
              <a:ext cx="36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2336" y="799"/>
              <a:ext cx="36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1066" y="2976"/>
              <a:ext cx="36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2336" y="2968"/>
              <a:ext cx="36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284663" y="1484313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1) 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ลากเส้นที่แบ่งพื้นที่สีฟ้าในช่อง </a:t>
            </a: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A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ให้เป็น 2 ส่วนเท่าๆกัน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284663" y="2492375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2) 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ลากเส้นที่แบ่งพื้นที่สีฟ้าในช่อง </a:t>
            </a: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B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ให้เป็น 3 ส่วนเท่าๆกัน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284663" y="3500438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3) 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ลากเส้นที่แบ่งพื้นที่สีฟ้าในช่อง </a:t>
            </a: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C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ให้เป็น 4 ส่วนเท่าๆกัน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84663" y="4508500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4) 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ลากเส้นที่แบ่งพื้นที่สีฟ้าในช่อง </a:t>
            </a:r>
            <a:r>
              <a:rPr lang="en-US" sz="2400" b="1">
                <a:solidFill>
                  <a:srgbClr val="FFFFFF"/>
                </a:solidFill>
                <a:latin typeface="Angsana New" pitchFamily="18" charset="-34"/>
              </a:rPr>
              <a:t>D </a:t>
            </a: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ให้เป็น 5 ส่วนเท่าๆกัน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924300" y="83661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600" b="1">
                <a:solidFill>
                  <a:srgbClr val="FFFF00"/>
                </a:solidFill>
              </a:rPr>
              <a:t>โจทย์ปัญหา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23888" y="1844675"/>
            <a:ext cx="792162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3132138" y="1844675"/>
            <a:ext cx="863600" cy="720725"/>
            <a:chOff x="1973" y="1162"/>
            <a:chExt cx="544" cy="454"/>
          </a:xfrm>
        </p:grpSpPr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1981" y="1162"/>
              <a:ext cx="0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1973" y="1608"/>
              <a:ext cx="5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611188" y="3632200"/>
            <a:ext cx="1258887" cy="1057275"/>
            <a:chOff x="377" y="2288"/>
            <a:chExt cx="793" cy="666"/>
          </a:xfrm>
        </p:grpSpPr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641" y="2288"/>
              <a:ext cx="0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620" y="2304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H="1">
              <a:off x="625" y="2734"/>
              <a:ext cx="5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H="1" flipV="1">
              <a:off x="1170" y="2515"/>
              <a:ext cx="0" cy="2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H="1" flipV="1">
              <a:off x="938" y="2728"/>
              <a:ext cx="0" cy="2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377" y="2510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2581275" y="3284538"/>
            <a:ext cx="1066800" cy="1368425"/>
            <a:chOff x="1626" y="2069"/>
            <a:chExt cx="672" cy="862"/>
          </a:xfrm>
        </p:grpSpPr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1626" y="2069"/>
              <a:ext cx="0" cy="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1845" y="2069"/>
              <a:ext cx="0" cy="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2072" y="2069"/>
              <a:ext cx="0" cy="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2298" y="2069"/>
              <a:ext cx="0" cy="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 bwMode="auto">
          <a:xfrm>
            <a:off x="2946812" y="3288979"/>
            <a:ext cx="288032" cy="72017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FFFFFF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 bwMode="auto">
          <a:xfrm>
            <a:off x="2613093" y="3602584"/>
            <a:ext cx="288032" cy="72017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FFFFFF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 bwMode="auto">
          <a:xfrm>
            <a:off x="2316163" y="3707399"/>
            <a:ext cx="241300" cy="570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  <p:bldP spid="6161" grpId="0"/>
      <p:bldP spid="6162" grpId="0"/>
      <p:bldP spid="6163" grpId="0"/>
      <p:bldP spid="61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การพัฒนาวิชาชีพให้แก่ครูและผู้บริหาร (</a:t>
            </a:r>
            <a:r>
              <a:rPr lang="en-US" sz="33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Professional </a:t>
            </a:r>
            <a:r>
              <a:rPr lang="en-US" sz="33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Development)</a:t>
            </a:r>
            <a:endParaRPr lang="en-US" sz="33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ให้เกิดการประเมินผู้เรียนอย่างต่อเนื่อง เพื่อสร้างทักษะและเกิดการพัฒนาการเรียนรู้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แบ่งปัน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ความรู้ระหว่างชุมชนทางการเรียนรู้ โดยใช้ช่องทางหลากหลายในการสื่อสารให้เกิดขึ้น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ให้เกิดตัวแบบที่มีการพัฒนาทางวิชาชีพได้อย่างมั่นคงและยั่งยืน</a:t>
            </a:r>
          </a:p>
        </p:txBody>
      </p:sp>
    </p:spTree>
    <p:extLst>
      <p:ext uri="{BB962C8B-B14F-4D97-AF65-F5344CB8AC3E}">
        <p14:creationId xmlns:p14="http://schemas.microsoft.com/office/powerpoint/2010/main" val="2673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สภาพแวดล้อมในการเรียนรู้ (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Environments)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แนวปฏิบัติทางการเรียน การรับการสนับสนุนจากบุคลากรและสภาพแวดล้อมทางกายภาพที่เกื้อหนุน เพื่อช่วยให้การเรียนการสอนบรรลุผล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ทางวิชาชีพแก่ชุมชนทั้งในด้านการให้การศึกษา การมีส่วนร่วม การแบ่งปันสิ่งปฏิบัติที่เป็นเลิศระหว่างกันรวมทั้งการบูรณาการหลอมรวมทักษะหลากหลายสู่การปฏิบัติในชั้นเรีย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ผู้เรียนเกิดการเรียนรู้จากสิ่งที่ปฏิบัติจริงตามบริบท </a:t>
            </a: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โดยเฉพาะการ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เรียนแบบโครงงาน</a:t>
            </a:r>
          </a:p>
        </p:txBody>
      </p:sp>
    </p:spTree>
    <p:extLst>
      <p:ext uri="{BB962C8B-B14F-4D97-AF65-F5344CB8AC3E}">
        <p14:creationId xmlns:p14="http://schemas.microsoft.com/office/powerpoint/2010/main" val="21879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สภาพแวดล้อมในการเรียนรู้ (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Environments)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478" y="1691377"/>
            <a:ext cx="8052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โอกาสในการเข้าถึงสื่อเทคโนโลยี เครื่องมือหรือแหล่งการเรียนรู้ที่มีคุณภาพ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ระบบการเรียนรู้ที่เหมาะสมทั้งการเรียนเป็นกลุ่มหรือการเรียนรายบุคคล นำไปสู่การพัฒนาและขยายผลสู่ชุมชนทั้งในรูปแบบการเผชิญหน้าหรือระบบออนไลน์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154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9" y="793130"/>
            <a:ext cx="87207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ระบบมาตรฐาน</a:t>
            </a:r>
            <a:r>
              <a:rPr lang="th-TH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และการประเมินผล (</a:t>
            </a:r>
            <a:r>
              <a:rPr lang="en-US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Standards and </a:t>
            </a:r>
            <a:r>
              <a:rPr lang="en-US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Assessments)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478" y="1485900"/>
            <a:ext cx="457480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ระบบมาตรฐานการเรียนรู้ในศตวรรษที่ 21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7" y="2389909"/>
            <a:ext cx="8052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เน้นทักษะ ความรู้และความเชี่ยวชาญที่เกิดขึ้นกับผู้เรียน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สร้างความรู้ความเข้าใจในการเรียนที่มีการบูรณาการความซ้ำซ้อนของสาระเนื้อหา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มุ่งเน้นการสร้างความรู้และเข้าใจเชิงลึกมากกว่าการสร้างความรู้แบบผิวเผิน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ยกระดับความสามารถผู้เรียนด้วยการให้ข้อมูลที่เป็นจริง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ใช้หลักการวัดประเมินผลที่มีคุณภาพระดับสูง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4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7" y="139649"/>
            <a:ext cx="1604988" cy="44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4506" y="6348421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ส่วนที่ 2 ระบบสนับสนุนการจัด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(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Support Systems)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8" y="793130"/>
            <a:ext cx="88974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ระบบมาตรฐาน</a:t>
            </a:r>
            <a:r>
              <a:rPr lang="th-TH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และการประเมินผล (</a:t>
            </a:r>
            <a:r>
              <a:rPr lang="en-US" sz="34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Standards and </a:t>
            </a:r>
            <a:r>
              <a:rPr lang="en-US" sz="34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Assessments)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478" y="1485900"/>
            <a:ext cx="4585195" cy="571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ระบบการประเมินในศตวรรษที่ 21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478" y="2224747"/>
            <a:ext cx="80529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สร้างความสมดุลในการประเมินผลเชิงคุณภาพ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เน้นการนำประโยชน์ของผลสะท้อนจากการปฏิบัติของผู้เรียนมาปรับปรุงการแก้ไขงาน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ใช้เทคโนโลยีเพื่อยกระดับการทดสอบวัดและประเมินผลให้เกิดประสิทธิภาพสูงสุด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มุ่งเน้นการประเมินตามสภาพจริง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(Authentic Assessment)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สร้างและพัฒนาระบบแฟ้มสะสมงาน (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Portfolios)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ของผู้เรียนให้เป็นมาตรฐานและมีคุณภาพ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11603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991" y="1316037"/>
            <a:ext cx="8666017" cy="31624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วัดผล ประเมินผล และการเรียนรู้เป็นกระบวนการ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เดียวกัน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Assessment as Learning)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92" y="2579274"/>
            <a:ext cx="7323014" cy="3798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681" y="332509"/>
            <a:ext cx="854132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หลักการวัดและประเมินผลการเรียนรู้ในศตวรรษที่ 21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3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4538"/>
              </p:ext>
            </p:extLst>
          </p:nvPr>
        </p:nvGraphicFramePr>
        <p:xfrm>
          <a:off x="207820" y="384465"/>
          <a:ext cx="8717971" cy="534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735"/>
                <a:gridCol w="2992581"/>
                <a:gridCol w="2223655"/>
              </a:tblGrid>
              <a:tr h="53507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ประเภทของการวัดและประเมิน</a:t>
                      </a:r>
                      <a:endParaRPr lang="en-US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(Types of Assessment)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จุดมุ่งหมายหลัก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Main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purpose)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จุดเน้น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Focus)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41637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การประเมินเพื่อการเรียนรู้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Assessment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</a:t>
                      </a:r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Learning)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เพื่อเข้าใจและปรับปรุง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การเรียนรู้ของผู้เรียน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(ยึดความแตกต่างระหว่างบุคคล)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กระบวนการเรียนรู้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(พัฒนา/ปรับปรุงการเรียนรู้)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416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การประเมินเพื่อการเรียนรู้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Assessment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Learning)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เพื่อพัฒนาให้ผู้เรียนเรียนรู้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ได้ด้วยตนเองอย่างอิสระ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(ส่วนบุคคล)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วิธีการเรียนรู้แบบกำกับตนเองของผู้เรียน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(ส่งเสริมการเรียนรู้แบบกำกับหรือนำตนเอง)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416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การประเมินเพื่อการเรียนรู้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Assessment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Learning)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เพื่อตรวจสอบการบรรลุเป้าหมายหรือวัตถุประสงค์การเรียนรู้ของผู้เรียน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(แต่ละบุคคล)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ผลการเรียนรู้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(ตรวจสอบผลการเรียนรู้)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9164" y="6068291"/>
            <a:ext cx="518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Berry (2008) 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อ้างอิงใน สมหวัง พิธิยานุวัฒน์ (2557)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19" y="328901"/>
            <a:ext cx="8666017" cy="3162444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การวัดและประเมินผลจะเป็นการประเมินตามสภาพจริง (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 Assessment)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จึงไม่มีข้อสอบแบบ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Question Paper and Answer Sheet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ใดๆ ไปวัดศักยภาพของผู้เรียนได้อย่าง</a:t>
            </a:r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แท้จริง โดยมีลักษณะดังนี้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กำหนดโจทย์ให้ปฏิบัติหรือแก้ไขปัญหาที่อยู่ในโลกแห่งความเป็นจริง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ใช้วิธีการกระตุ้น/ท้าทายให้ผู้เรียนปฏิบัติการหรือแสดงออกเกี่ยวกับความรู้ ความสามารถและทักษะในสภาพการณ์จริง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ใช้เครื่องมือและวิธีการวัดที่หลากหลาย รวมทั้งสอดคล้องกับลักษณะผลการเรียนรู้ (มาตรฐานและตัวชี้วัด) และบริบทที่ต้องการวัด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มีเกณฑ์สำหรับใช้ในการวัดและประเมินผล </a:t>
            </a:r>
            <a:r>
              <a:rPr lang="en-US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(Assessment Rubric)</a:t>
            </a:r>
            <a:endParaRPr lang="th-TH" sz="30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ผลการวัดและประเมินผลทำให้ครูมีสารสนเทศเพื่อการตัดสินใจในกระบวนการจัดการเรียนรู้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เน้นให้นักเรียนสะท้อนผลการเรียนรู้ของตนเอง (</a:t>
            </a:r>
            <a:r>
              <a:rPr lang="en-US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 reflection</a:t>
            </a:r>
            <a:r>
              <a:rPr lang="th-TH" sz="3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รวมทั้งครูสะท้อนผลการจัดการเรียนรู้ของตนเองจากผลที่ได้จากการวัดและประเมินผล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87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55" y="671801"/>
            <a:ext cx="8666017" cy="31624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ผล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วัดผลและประเมินผล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ต้องทำเพื่อการปรับปรุง และพัฒนากระบวนการเรียนรู้ในขณะนั้น และในโอกาสต่อไป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ผู้เรียน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จะได้รับการแก้ไข ปรับปรุง และพัฒนา ไปพร้อมๆกับการเรียนรู้ ดังนั้นจึงไม่มีการสอบตก หรือเรียนซ้ำชั้นแต่ประการใด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5.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ศักยภาพ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ผู้เรียนนั้นย่อมสามารถแสดงออกได้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Reflections)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ด้วยวิธีต่างๆที่เหมาะสม และสามารถพัฒนาได้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ตลอดเวลา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การเรียนรูในศตวรรษที่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ในส่วนที่เป็นความรู้ทางวิชาการ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(Academic Knowledge)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ถ้าใช้การเรียนแบบ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 by Doing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และใช้หนังสือเรียน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Textbooks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คู่กัน ผู้เรียนจะมีผลสัมฤทธิ์ทางการเรียนดีกว่าการเรียนการสอนโดยวิธีอื่นๆ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การเรียนการสอนในศตวรรษที่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จะได้ผลดีก็ต่อเมื่อผู้เรียนได้มีเวลาเรียนเต็มที่ และคุณครูมีเวลาในการเตรียมการสอน ออกแบบการสอน และมีเวลาสอนเต็มที่ เช่นเดียวกัน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929886"/>
            <a:ext cx="3390900" cy="226917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0" y="2971318"/>
            <a:ext cx="3819808" cy="2227744"/>
          </a:xfrm>
          <a:prstGeom prst="rect">
            <a:avLst/>
          </a:prstGeom>
        </p:spPr>
      </p:pic>
      <p:sp>
        <p:nvSpPr>
          <p:cNvPr id="6" name="ลูกศรซ้าย-ขวา 5"/>
          <p:cNvSpPr/>
          <p:nvPr/>
        </p:nvSpPr>
        <p:spPr>
          <a:xfrm>
            <a:off x="3848100" y="3860800"/>
            <a:ext cx="1003300" cy="5207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143000" y="939800"/>
            <a:ext cx="690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องค์ประกอบในการจัดการเรียนรู้ในศตวรรษที่ 21 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กับองค์ประกอบในการจัดการเรียนรู้ในปัจจุบัน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5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995" y="238991"/>
            <a:ext cx="8855308" cy="6328064"/>
            <a:chOff x="107995" y="238991"/>
            <a:chExt cx="8855308" cy="6328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5" y="238991"/>
              <a:ext cx="8855308" cy="63280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6990" y="3626427"/>
              <a:ext cx="752550" cy="843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วงรี 4">
            <a:hlinkClick r:id="" action="ppaction://noaction"/>
          </p:cNvPr>
          <p:cNvSpPr/>
          <p:nvPr/>
        </p:nvSpPr>
        <p:spPr>
          <a:xfrm>
            <a:off x="3214678" y="928670"/>
            <a:ext cx="292895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O (objective)</a:t>
            </a:r>
          </a:p>
          <a:p>
            <a:pPr algn="ctr"/>
            <a:r>
              <a:rPr lang="th-TH" sz="2400" b="1" dirty="0">
                <a:solidFill>
                  <a:prstClr val="white"/>
                </a:solidFill>
              </a:rPr>
              <a:t>มาตรฐานการเรียนรู้</a:t>
            </a:r>
          </a:p>
        </p:txBody>
      </p:sp>
      <p:sp>
        <p:nvSpPr>
          <p:cNvPr id="6" name="วงรี 5">
            <a:hlinkClick r:id="" action="ppaction://noaction"/>
          </p:cNvPr>
          <p:cNvSpPr/>
          <p:nvPr/>
        </p:nvSpPr>
        <p:spPr>
          <a:xfrm>
            <a:off x="857224" y="3500438"/>
            <a:ext cx="2928958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L (Learning)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</a:rPr>
              <a:t>การจัดการเรียนรู้อิงมาตรฐาน</a:t>
            </a:r>
          </a:p>
        </p:txBody>
      </p:sp>
      <p:sp>
        <p:nvSpPr>
          <p:cNvPr id="7" name="วงรี 6">
            <a:hlinkClick r:id="" action="ppaction://noaction"/>
          </p:cNvPr>
          <p:cNvSpPr/>
          <p:nvPr/>
        </p:nvSpPr>
        <p:spPr>
          <a:xfrm>
            <a:off x="5643570" y="3500438"/>
            <a:ext cx="2928958" cy="164307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E (Evaluation)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</a:rPr>
              <a:t>การประเมินอิงมาตรฐานการเรียนรู้</a:t>
            </a: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5400000">
            <a:off x="2750331" y="2536025"/>
            <a:ext cx="928694" cy="857256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rot="16200000" flipH="1">
            <a:off x="5750727" y="2464587"/>
            <a:ext cx="928694" cy="857256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rot="10800000">
            <a:off x="3929058" y="4500570"/>
            <a:ext cx="1500198" cy="1588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8794" y="25717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250030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0496" y="457201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</p:spTree>
    <p:extLst>
      <p:ext uri="{BB962C8B-B14F-4D97-AF65-F5344CB8AC3E}">
        <p14:creationId xmlns:p14="http://schemas.microsoft.com/office/powerpoint/2010/main" val="3436509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 smtClean="0"/>
              <a:t>การพัฒนาคุณภาพผู้เรียน</a:t>
            </a:r>
            <a:endParaRPr lang="th-TH" sz="6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82389" y="3122342"/>
            <a:ext cx="7047571" cy="1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2818" y="2375210"/>
            <a:ext cx="98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ต้นน้ำ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0012" y="2375210"/>
            <a:ext cx="98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กลางน้ำ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7207" y="2375210"/>
            <a:ext cx="118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ปลายน้ำ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3496" y="3425015"/>
            <a:ext cx="1839951" cy="1057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Objective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0690" y="3425014"/>
            <a:ext cx="1839951" cy="10577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90009" y="3425014"/>
            <a:ext cx="1973766" cy="10577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Evaluation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95" y="5229924"/>
            <a:ext cx="7800279" cy="8809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ยกระดับคุณภาพของผู้เรียน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65300" y="4618192"/>
            <a:ext cx="6634977" cy="468353"/>
            <a:chOff x="1165300" y="4618192"/>
            <a:chExt cx="6634977" cy="468353"/>
          </a:xfrm>
        </p:grpSpPr>
        <p:sp>
          <p:nvSpPr>
            <p:cNvPr id="14" name="Down Arrow 13"/>
            <p:cNvSpPr/>
            <p:nvPr/>
          </p:nvSpPr>
          <p:spPr>
            <a:xfrm rot="10800000">
              <a:off x="7153506" y="4662799"/>
              <a:ext cx="646771" cy="4237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159403" y="4662799"/>
              <a:ext cx="646771" cy="4237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1165300" y="4618192"/>
              <a:ext cx="646771" cy="4237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8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229600" cy="114300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เป้าหมายการเรียนรู้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(Objective)</a:t>
            </a:r>
            <a:endParaRPr lang="th-TH" sz="66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393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250372"/>
            <a:ext cx="7467600" cy="14549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หลักสูตรแกนกลางการศึกษาขั้นพื้นฐาน พุทธศักราช 2551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43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8225" y="3904954"/>
            <a:ext cx="1290464" cy="6568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Wingdings 3" charset="2"/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6864" y="2089393"/>
            <a:ext cx="1748539" cy="580394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66864" y="2881556"/>
            <a:ext cx="1748539" cy="580395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166864" y="3600693"/>
            <a:ext cx="1748539" cy="580394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66864" y="4392856"/>
            <a:ext cx="1748539" cy="580395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65197" y="2422410"/>
            <a:ext cx="2737435" cy="648637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buClr>
                <a:srgbClr val="FFFFCC"/>
              </a:buClr>
            </a:pPr>
            <a:r>
              <a:rPr lang="th-TH" sz="3600" b="1" kern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65197" y="3909619"/>
            <a:ext cx="2737435" cy="648637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buClr>
                <a:srgbClr val="FFFFCC"/>
              </a:buClr>
            </a:pPr>
            <a:r>
              <a:rPr lang="th-TH" sz="3600" b="1" kern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963144" y="5232538"/>
            <a:ext cx="2737435" cy="648637"/>
          </a:xfrm>
          <a:prstGeom prst="rect">
            <a:avLst/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buClr>
                <a:srgbClr val="FFFFCC"/>
              </a:buClr>
            </a:pPr>
            <a:r>
              <a:rPr lang="th-TH" sz="3600" b="1" kern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</a:t>
            </a:r>
          </a:p>
        </p:txBody>
      </p:sp>
      <p:cxnSp>
        <p:nvCxnSpPr>
          <p:cNvPr id="22" name="Straight Arrow Connector 21"/>
          <p:cNvCxnSpPr>
            <a:stCxn id="4" idx="3"/>
            <a:endCxn id="19" idx="1"/>
          </p:cNvCxnSpPr>
          <p:nvPr/>
        </p:nvCxnSpPr>
        <p:spPr bwMode="auto">
          <a:xfrm flipV="1">
            <a:off x="1458688" y="2746727"/>
            <a:ext cx="506508" cy="148665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stCxn id="4" idx="3"/>
            <a:endCxn id="20" idx="1"/>
          </p:cNvCxnSpPr>
          <p:nvPr/>
        </p:nvCxnSpPr>
        <p:spPr bwMode="auto">
          <a:xfrm>
            <a:off x="1458688" y="4233379"/>
            <a:ext cx="506508" cy="55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>
            <a:stCxn id="4" idx="3"/>
            <a:endCxn id="21" idx="1"/>
          </p:cNvCxnSpPr>
          <p:nvPr/>
        </p:nvCxnSpPr>
        <p:spPr bwMode="auto">
          <a:xfrm>
            <a:off x="1458689" y="4233377"/>
            <a:ext cx="504455" cy="132347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5021826" y="3305011"/>
            <a:ext cx="1509765" cy="60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มาตรฐาน1</a:t>
            </a:r>
          </a:p>
        </p:txBody>
      </p:sp>
      <p:cxnSp>
        <p:nvCxnSpPr>
          <p:cNvPr id="37" name="Straight Arrow Connector 36"/>
          <p:cNvCxnSpPr>
            <a:stCxn id="20" idx="3"/>
            <a:endCxn id="34" idx="1"/>
          </p:cNvCxnSpPr>
          <p:nvPr/>
        </p:nvCxnSpPr>
        <p:spPr>
          <a:xfrm flipV="1">
            <a:off x="4702631" y="3608712"/>
            <a:ext cx="319194" cy="6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21826" y="3929455"/>
            <a:ext cx="1509765" cy="60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1826" y="4590914"/>
            <a:ext cx="1509765" cy="60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มาตรฐาน3</a:t>
            </a:r>
          </a:p>
        </p:txBody>
      </p:sp>
      <p:cxnSp>
        <p:nvCxnSpPr>
          <p:cNvPr id="43" name="Straight Arrow Connector 42"/>
          <p:cNvCxnSpPr>
            <a:stCxn id="20" idx="3"/>
            <a:endCxn id="40" idx="1"/>
          </p:cNvCxnSpPr>
          <p:nvPr/>
        </p:nvCxnSpPr>
        <p:spPr>
          <a:xfrm flipV="1">
            <a:off x="4702631" y="4233154"/>
            <a:ext cx="319194" cy="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3"/>
            <a:endCxn id="41" idx="1"/>
          </p:cNvCxnSpPr>
          <p:nvPr/>
        </p:nvCxnSpPr>
        <p:spPr>
          <a:xfrm>
            <a:off x="4702631" y="4233938"/>
            <a:ext cx="319194" cy="660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8" idx="1"/>
          </p:cNvCxnSpPr>
          <p:nvPr/>
        </p:nvCxnSpPr>
        <p:spPr>
          <a:xfrm flipV="1">
            <a:off x="6531591" y="2379590"/>
            <a:ext cx="635273" cy="122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  <a:endCxn id="9" idx="1"/>
          </p:cNvCxnSpPr>
          <p:nvPr/>
        </p:nvCxnSpPr>
        <p:spPr>
          <a:xfrm flipV="1">
            <a:off x="6531591" y="3171752"/>
            <a:ext cx="635273" cy="43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3"/>
            <a:endCxn id="10" idx="1"/>
          </p:cNvCxnSpPr>
          <p:nvPr/>
        </p:nvCxnSpPr>
        <p:spPr>
          <a:xfrm>
            <a:off x="6531591" y="3608712"/>
            <a:ext cx="635273" cy="282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3"/>
            <a:endCxn id="11" idx="1"/>
          </p:cNvCxnSpPr>
          <p:nvPr/>
        </p:nvCxnSpPr>
        <p:spPr>
          <a:xfrm>
            <a:off x="6531591" y="3608712"/>
            <a:ext cx="635273" cy="10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93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82" y="439375"/>
            <a:ext cx="7456714" cy="7899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ลักษณะพฤติกรรมของมาตรฐานตัวชี้วัด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44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561" y="4080179"/>
            <a:ext cx="1223963" cy="647700"/>
          </a:xfrm>
          <a:prstGeom prst="rect">
            <a:avLst/>
          </a:prstGeom>
          <a:solidFill>
            <a:srgbClr val="FF7C8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Wingdings 3" charset="2"/>
              <a:buNone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68562" y="2308631"/>
            <a:ext cx="1229266" cy="535989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68562" y="3100791"/>
            <a:ext cx="1229266" cy="53599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168562" y="3819931"/>
            <a:ext cx="1229266" cy="535989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68562" y="4612091"/>
            <a:ext cx="1229266" cy="535990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en-US" sz="3200" b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200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86837" y="2996063"/>
            <a:ext cx="1463035" cy="750929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มาตรฐาน1</a:t>
            </a:r>
          </a:p>
        </p:txBody>
      </p:sp>
      <p:cxnSp>
        <p:nvCxnSpPr>
          <p:cNvPr id="37" name="Straight Arrow Connector 36"/>
          <p:cNvCxnSpPr>
            <a:stCxn id="4" idx="3"/>
            <a:endCxn id="34" idx="1"/>
          </p:cNvCxnSpPr>
          <p:nvPr/>
        </p:nvCxnSpPr>
        <p:spPr>
          <a:xfrm flipV="1">
            <a:off x="1301524" y="3371528"/>
            <a:ext cx="185313" cy="1032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01043" y="4029824"/>
            <a:ext cx="1463035" cy="750929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01043" y="4988414"/>
            <a:ext cx="1463035" cy="750929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มาตรฐาน3</a:t>
            </a:r>
          </a:p>
        </p:txBody>
      </p:sp>
      <p:cxnSp>
        <p:nvCxnSpPr>
          <p:cNvPr id="43" name="Straight Arrow Connector 42"/>
          <p:cNvCxnSpPr>
            <a:stCxn id="4" idx="3"/>
            <a:endCxn id="40" idx="1"/>
          </p:cNvCxnSpPr>
          <p:nvPr/>
        </p:nvCxnSpPr>
        <p:spPr>
          <a:xfrm>
            <a:off x="1301524" y="4404029"/>
            <a:ext cx="199519" cy="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3"/>
            <a:endCxn id="41" idx="1"/>
          </p:cNvCxnSpPr>
          <p:nvPr/>
        </p:nvCxnSpPr>
        <p:spPr>
          <a:xfrm>
            <a:off x="1301524" y="4404029"/>
            <a:ext cx="199519" cy="95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8" idx="1"/>
          </p:cNvCxnSpPr>
          <p:nvPr/>
        </p:nvCxnSpPr>
        <p:spPr>
          <a:xfrm flipV="1">
            <a:off x="2949871" y="2576624"/>
            <a:ext cx="218690" cy="79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  <a:endCxn id="9" idx="1"/>
          </p:cNvCxnSpPr>
          <p:nvPr/>
        </p:nvCxnSpPr>
        <p:spPr>
          <a:xfrm flipV="1">
            <a:off x="2949871" y="3368786"/>
            <a:ext cx="218690" cy="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3"/>
            <a:endCxn id="10" idx="1"/>
          </p:cNvCxnSpPr>
          <p:nvPr/>
        </p:nvCxnSpPr>
        <p:spPr>
          <a:xfrm>
            <a:off x="2949871" y="3371526"/>
            <a:ext cx="218690" cy="71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3"/>
            <a:endCxn id="11" idx="1"/>
          </p:cNvCxnSpPr>
          <p:nvPr/>
        </p:nvCxnSpPr>
        <p:spPr>
          <a:xfrm>
            <a:off x="2949871" y="3371526"/>
            <a:ext cx="218690" cy="150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073034" y="2002971"/>
            <a:ext cx="3929452" cy="971814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(knowledge: K)</a:t>
            </a:r>
          </a:p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หรือพุทธิพิสัย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Cognitive Domain)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5073035" y="3319325"/>
            <a:ext cx="3929451" cy="10477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ทักษะกระบวนการ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(process skill: P)</a:t>
            </a:r>
          </a:p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หรือทักษะพิสัย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Psychomotor D.)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073035" y="4706492"/>
            <a:ext cx="3929451" cy="1047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(Attribute: A)</a:t>
            </a:r>
          </a:p>
          <a:p>
            <a:pPr algn="ctr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หรือจิตพิสัย (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Affective Domain)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4423523" y="2237392"/>
            <a:ext cx="272143" cy="2938185"/>
          </a:xfrm>
          <a:prstGeom prst="rightBrace">
            <a:avLst>
              <a:gd name="adj1" fmla="val 72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11992" y="2516704"/>
            <a:ext cx="306612" cy="2516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702920" y="3717372"/>
            <a:ext cx="306612" cy="2516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4679337" y="5104537"/>
            <a:ext cx="306612" cy="2516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45</a:t>
            </a:fld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5" y="1549243"/>
            <a:ext cx="7052225" cy="354822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75" y="431800"/>
            <a:ext cx="3296902" cy="965043"/>
          </a:xfrm>
          <a:prstGeom prst="rect">
            <a:avLst/>
          </a:prstGeom>
        </p:spPr>
      </p:pic>
      <p:grpSp>
        <p:nvGrpSpPr>
          <p:cNvPr id="21" name="กลุ่ม 20"/>
          <p:cNvGrpSpPr/>
          <p:nvPr/>
        </p:nvGrpSpPr>
        <p:grpSpPr>
          <a:xfrm>
            <a:off x="158135" y="281703"/>
            <a:ext cx="8666551" cy="5789823"/>
            <a:chOff x="158135" y="281703"/>
            <a:chExt cx="8666551" cy="5789823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705600" y="307103"/>
              <a:ext cx="2119086" cy="967435"/>
            </a:xfrm>
            <a:prstGeom prst="rect">
              <a:avLst/>
            </a:prstGeom>
            <a:solidFill>
              <a:srgbClr val="66FF33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knowledge: K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58135" y="281703"/>
              <a:ext cx="2331065" cy="967435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 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process skill: P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447800" y="5211763"/>
              <a:ext cx="2133600" cy="8597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FFFCC"/>
                </a:buClr>
                <a:buSzPct val="70000"/>
                <a:buFont typeface="Wingdings" pitchFamily="2" charset="2"/>
                <a:buNone/>
              </a:pP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 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Attribute: A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2" name="ลูกศรเชื่อมต่อแบบตรง 11"/>
            <p:cNvCxnSpPr/>
            <p:nvPr/>
          </p:nvCxnSpPr>
          <p:spPr>
            <a:xfrm>
              <a:off x="2451100" y="1249138"/>
              <a:ext cx="1625600" cy="909862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/>
            <p:nvPr/>
          </p:nvCxnSpPr>
          <p:spPr>
            <a:xfrm flipV="1">
              <a:off x="3568700" y="3860800"/>
              <a:ext cx="889000" cy="1389063"/>
            </a:xfrm>
            <a:prstGeom prst="straightConnector1">
              <a:avLst/>
            </a:prstGeom>
            <a:ln w="508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/>
            <p:nvPr/>
          </p:nvCxnSpPr>
          <p:spPr>
            <a:xfrm flipH="1">
              <a:off x="5245100" y="1249138"/>
              <a:ext cx="1473200" cy="909862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665" y="5249863"/>
            <a:ext cx="3322913" cy="8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46</a:t>
            </a:fld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457200"/>
            <a:ext cx="7729415" cy="4347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1169" y="5146431"/>
            <a:ext cx="47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00"/>
                </a:solidFill>
              </a:rPr>
              <a:t>ตัวชี้วัด?</a:t>
            </a:r>
            <a:endParaRPr lang="th-TH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6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1" y="1628800"/>
            <a:ext cx="8712968" cy="4115494"/>
            <a:chOff x="290753" y="1761778"/>
            <a:chExt cx="8712968" cy="4115494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90753" y="1761778"/>
              <a:ext cx="8712968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ตัวชี้วัด</a:t>
              </a:r>
              <a:r>
                <a:rPr lang="th-TH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  เปรียบเทียบและเรียงลำดับเศษส่วนและทศนิยมไม่เกินสามตำแหน่ง</a:t>
              </a:r>
              <a:endPara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" name="วงรี 1"/>
            <p:cNvSpPr/>
            <p:nvPr/>
          </p:nvSpPr>
          <p:spPr>
            <a:xfrm>
              <a:off x="1343070" y="2144286"/>
              <a:ext cx="1512168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3169558" y="2144286"/>
              <a:ext cx="1296144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7" name="ลูกศรเชื่อมต่อแบบตรง 6"/>
            <p:cNvCxnSpPr>
              <a:stCxn id="2" idx="4"/>
            </p:cNvCxnSpPr>
            <p:nvPr/>
          </p:nvCxnSpPr>
          <p:spPr>
            <a:xfrm>
              <a:off x="2099154" y="2936374"/>
              <a:ext cx="612068" cy="144016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ลูกศรเชื่อมต่อแบบตรง 7"/>
            <p:cNvCxnSpPr/>
            <p:nvPr/>
          </p:nvCxnSpPr>
          <p:spPr>
            <a:xfrm flipH="1">
              <a:off x="2855238" y="2939802"/>
              <a:ext cx="916787" cy="1426545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สี่เหลี่ยมผืนผ้า 9"/>
            <p:cNvSpPr/>
            <p:nvPr/>
          </p:nvSpPr>
          <p:spPr>
            <a:xfrm>
              <a:off x="1043608" y="4450727"/>
              <a:ext cx="3531621" cy="14265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คำสำคัญ (</a:t>
              </a:r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key word) </a:t>
              </a: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</a:t>
              </a:r>
              <a:endPara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พฤติกรรมที่นักเรียนแสดงออกมา</a:t>
              </a:r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4465702" y="2784356"/>
              <a:ext cx="421075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ลูกศรเชื่อมต่อแบบตรง 14"/>
            <p:cNvCxnSpPr/>
            <p:nvPr/>
          </p:nvCxnSpPr>
          <p:spPr>
            <a:xfrm>
              <a:off x="6732240" y="2784356"/>
              <a:ext cx="0" cy="1004684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สี่เหลี่ยมผืนผ้า 15"/>
            <p:cNvSpPr/>
            <p:nvPr/>
          </p:nvSpPr>
          <p:spPr>
            <a:xfrm>
              <a:off x="4966429" y="3789040"/>
              <a:ext cx="3531621" cy="66168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สถานการณ์ </a:t>
              </a: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</a:t>
              </a:r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บริบทเนื้อหา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06" y="380162"/>
            <a:ext cx="434072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ชื่อเรื่อง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  <a:solidFill>
            <a:srgbClr val="FFFF00"/>
          </a:solidFill>
        </p:spPr>
        <p:txBody>
          <a:bodyPr/>
          <a:lstStyle/>
          <a:p>
            <a:r>
              <a:rPr lang="th-TH" sz="3800" dirty="0" err="1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มฐ</a:t>
            </a:r>
            <a:r>
              <a:rPr lang="th-TH" sz="3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ท </a:t>
            </a:r>
            <a:r>
              <a:rPr lang="en-US" sz="3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3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ใช้กระบวนการอ่านสร้างความรู้และความคิดเพื่อนำไปใช้ตัดสินใจ แก้ปัญหาในการดำเนินชีวิต  และมีนิสัยรักการอ่าน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อ่านออกเสียงบทร้อยแก้ว และบทร้อยกรองได้ถูกต้องเหมาะสมกับเรื่องที่อ่าน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จับใจความสำคัญจากเรื่องที่อ่าน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ระบุเหตุและผล และข้อเท็จจริงกับข้อคิดเห็นจากเรื่องที่อ่าน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..............</a:t>
            </a:r>
          </a:p>
          <a:p>
            <a:pPr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มีมารยาทในการอ่าน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D0E1A-AB27-4020-8672-7604BC520D41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  <p:grpSp>
        <p:nvGrpSpPr>
          <p:cNvPr id="22" name="กลุ่ม 21"/>
          <p:cNvGrpSpPr>
            <a:grpSpLocks/>
          </p:cNvGrpSpPr>
          <p:nvPr/>
        </p:nvGrpSpPr>
        <p:grpSpPr bwMode="auto">
          <a:xfrm>
            <a:off x="1314450" y="1828802"/>
            <a:ext cx="7004050" cy="4397375"/>
            <a:chOff x="1314248" y="1828800"/>
            <a:chExt cx="7004479" cy="4397566"/>
          </a:xfrm>
        </p:grpSpPr>
        <p:sp>
          <p:nvSpPr>
            <p:cNvPr id="59398" name="วงรี 5"/>
            <p:cNvSpPr>
              <a:spLocks noChangeArrowheads="1"/>
            </p:cNvSpPr>
            <p:nvPr/>
          </p:nvSpPr>
          <p:spPr bwMode="auto">
            <a:xfrm>
              <a:off x="1403648" y="1828800"/>
              <a:ext cx="1872208" cy="880120"/>
            </a:xfrm>
            <a:prstGeom prst="ellipse">
              <a:avLst/>
            </a:prstGeom>
            <a:noFill/>
            <a:ln w="41275" cap="sq" algn="ctr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Tahoma" panose="020B060403050404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59399" name="วงรี 6"/>
            <p:cNvSpPr>
              <a:spLocks noChangeArrowheads="1"/>
            </p:cNvSpPr>
            <p:nvPr/>
          </p:nvSpPr>
          <p:spPr bwMode="auto">
            <a:xfrm>
              <a:off x="1403648" y="2883354"/>
              <a:ext cx="2376264" cy="880120"/>
            </a:xfrm>
            <a:prstGeom prst="ellipse">
              <a:avLst/>
            </a:prstGeom>
            <a:noFill/>
            <a:ln w="41275" cap="sq" algn="ctr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Tahoma" panose="020B060403050404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59400" name="วงรี 7"/>
            <p:cNvSpPr>
              <a:spLocks noChangeArrowheads="1"/>
            </p:cNvSpPr>
            <p:nvPr/>
          </p:nvSpPr>
          <p:spPr bwMode="auto">
            <a:xfrm>
              <a:off x="1403648" y="3574090"/>
              <a:ext cx="2088232" cy="880120"/>
            </a:xfrm>
            <a:prstGeom prst="ellipse">
              <a:avLst/>
            </a:prstGeom>
            <a:noFill/>
            <a:ln w="41275" cap="sq" algn="ctr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Tahoma" panose="020B060403050404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59401" name="วงรี 8"/>
            <p:cNvSpPr>
              <a:spLocks noChangeArrowheads="1"/>
            </p:cNvSpPr>
            <p:nvPr/>
          </p:nvSpPr>
          <p:spPr bwMode="auto">
            <a:xfrm>
              <a:off x="1314248" y="5193846"/>
              <a:ext cx="2892602" cy="1032520"/>
            </a:xfrm>
            <a:prstGeom prst="ellipse">
              <a:avLst/>
            </a:prstGeom>
            <a:noFill/>
            <a:ln w="41275" cap="sq" algn="ctr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FFFFFF"/>
                </a:solidFill>
                <a:latin typeface="Tahoma" panose="020B0604030504040204" pitchFamily="34" charset="0"/>
                <a:cs typeface="Angsana New" panose="02020603050405020304" pitchFamily="18" charset="-34"/>
              </a:endParaRPr>
            </a:p>
          </p:txBody>
        </p:sp>
        <p:cxnSp>
          <p:nvCxnSpPr>
            <p:cNvPr id="59402" name="ลูกศรเชื่อมต่อแบบตรง 10"/>
            <p:cNvCxnSpPr>
              <a:cxnSpLocks noChangeShapeType="1"/>
              <a:stCxn id="59398" idx="6"/>
            </p:cNvCxnSpPr>
            <p:nvPr/>
          </p:nvCxnSpPr>
          <p:spPr bwMode="auto">
            <a:xfrm>
              <a:off x="3275856" y="2268860"/>
              <a:ext cx="2448272" cy="440060"/>
            </a:xfrm>
            <a:prstGeom prst="straightConnector1">
              <a:avLst/>
            </a:prstGeom>
            <a:noFill/>
            <a:ln w="50800" cap="sq" algn="ctr">
              <a:solidFill>
                <a:srgbClr val="FFFF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59403" name="ลูกศรเชื่อมต่อแบบตรง 11"/>
            <p:cNvCxnSpPr>
              <a:cxnSpLocks noChangeShapeType="1"/>
            </p:cNvCxnSpPr>
            <p:nvPr/>
          </p:nvCxnSpPr>
          <p:spPr bwMode="auto">
            <a:xfrm>
              <a:off x="4244718" y="5710106"/>
              <a:ext cx="1335394" cy="95158"/>
            </a:xfrm>
            <a:prstGeom prst="straightConnector1">
              <a:avLst/>
            </a:prstGeom>
            <a:noFill/>
            <a:ln w="50800" cap="sq" algn="ctr">
              <a:solidFill>
                <a:srgbClr val="FFFF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59404" name="ลูกศรเชื่อมต่อแบบตรง 13"/>
            <p:cNvCxnSpPr>
              <a:cxnSpLocks noChangeShapeType="1"/>
            </p:cNvCxnSpPr>
            <p:nvPr/>
          </p:nvCxnSpPr>
          <p:spPr bwMode="auto">
            <a:xfrm>
              <a:off x="3772536" y="3354060"/>
              <a:ext cx="2239624" cy="1147377"/>
            </a:xfrm>
            <a:prstGeom prst="straightConnector1">
              <a:avLst/>
            </a:prstGeom>
            <a:noFill/>
            <a:ln w="50800" cap="sq" algn="ctr">
              <a:solidFill>
                <a:srgbClr val="FFFF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59405" name="ลูกศรเชื่อมต่อแบบตรง 15"/>
            <p:cNvCxnSpPr>
              <a:cxnSpLocks noChangeShapeType="1"/>
            </p:cNvCxnSpPr>
            <p:nvPr/>
          </p:nvCxnSpPr>
          <p:spPr bwMode="auto">
            <a:xfrm>
              <a:off x="3455706" y="4077643"/>
              <a:ext cx="2556454" cy="648974"/>
            </a:xfrm>
            <a:prstGeom prst="straightConnector1">
              <a:avLst/>
            </a:prstGeom>
            <a:noFill/>
            <a:ln w="50800" cap="sq" algn="ctr">
              <a:solidFill>
                <a:srgbClr val="FFFF00"/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59406" name="TextBox 17"/>
            <p:cNvSpPr txBox="1">
              <a:spLocks noChangeArrowheads="1"/>
            </p:cNvSpPr>
            <p:nvPr/>
          </p:nvSpPr>
          <p:spPr bwMode="auto">
            <a:xfrm>
              <a:off x="5824997" y="2558741"/>
              <a:ext cx="2232248" cy="584775"/>
            </a:xfrm>
            <a:prstGeom prst="rect">
              <a:avLst/>
            </a:prstGeom>
            <a:noFill/>
            <a:ln w="349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Process &amp; Skill</a:t>
              </a:r>
              <a:endParaRPr lang="th-TH" sz="32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407" name="TextBox 18"/>
            <p:cNvSpPr txBox="1">
              <a:spLocks noChangeArrowheads="1"/>
            </p:cNvSpPr>
            <p:nvPr/>
          </p:nvSpPr>
          <p:spPr bwMode="auto">
            <a:xfrm>
              <a:off x="6086479" y="4434230"/>
              <a:ext cx="2232248" cy="584775"/>
            </a:xfrm>
            <a:prstGeom prst="rect">
              <a:avLst/>
            </a:prstGeom>
            <a:noFill/>
            <a:ln w="349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Knowledge</a:t>
              </a:r>
              <a:endParaRPr lang="th-TH" sz="32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408" name="TextBox 17"/>
            <p:cNvSpPr txBox="1">
              <a:spLocks noChangeArrowheads="1"/>
            </p:cNvSpPr>
            <p:nvPr/>
          </p:nvSpPr>
          <p:spPr bwMode="auto">
            <a:xfrm>
              <a:off x="5653228" y="5541407"/>
              <a:ext cx="2232248" cy="584775"/>
            </a:xfrm>
            <a:prstGeom prst="rect">
              <a:avLst/>
            </a:prstGeom>
            <a:noFill/>
            <a:ln w="34925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Attribute</a:t>
              </a:r>
              <a:endParaRPr lang="th-TH" sz="32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05" y="6125996"/>
            <a:ext cx="1284667" cy="79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835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50201" y="885807"/>
            <a:ext cx="7790414" cy="4326672"/>
            <a:chOff x="1037062" y="1014761"/>
            <a:chExt cx="7790414" cy="4326672"/>
          </a:xfrm>
        </p:grpSpPr>
        <p:sp>
          <p:nvSpPr>
            <p:cNvPr id="17" name="Rectangle 16"/>
            <p:cNvSpPr/>
            <p:nvPr/>
          </p:nvSpPr>
          <p:spPr>
            <a:xfrm>
              <a:off x="5698273" y="2542479"/>
              <a:ext cx="3129203" cy="279895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37062" y="3289610"/>
              <a:ext cx="1460810" cy="118202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มาตรฐาน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63068" y="2469733"/>
              <a:ext cx="1460810" cy="118202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ตัวชี้วัดต้องรู้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69009" y="3869467"/>
              <a:ext cx="1460810" cy="1182029"/>
            </a:xfrm>
            <a:prstGeom prst="ellipse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ตัวชี้วัดควรรู้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509023" y="3378566"/>
              <a:ext cx="590047" cy="47975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48052" y="3880626"/>
              <a:ext cx="620957" cy="281066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898995" y="2854713"/>
              <a:ext cx="2787805" cy="9367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กิจกรรมบังคับเรียน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98994" y="4036742"/>
              <a:ext cx="2787806" cy="9367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กิจกรรมเลือกเรียน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endPara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กิจกรรมลดเวลาเรียน</a:t>
              </a:r>
              <a:endParaRPr lang="th-TH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523878" y="3073956"/>
              <a:ext cx="1375117" cy="2926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</p:cNvCxnSpPr>
            <p:nvPr/>
          </p:nvCxnSpPr>
          <p:spPr>
            <a:xfrm flipV="1">
              <a:off x="4629819" y="4460481"/>
              <a:ext cx="1269174" cy="1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898993" y="1014761"/>
              <a:ext cx="2074127" cy="93670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 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O-NET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380365" y="1694985"/>
              <a:ext cx="1518628" cy="1045720"/>
            </a:xfrm>
            <a:prstGeom prst="straightConnector1">
              <a:avLst/>
            </a:prstGeom>
            <a:ln w="41275">
              <a:solidFill>
                <a:srgbClr val="C00000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6"/>
            </p:cNvCxnSpPr>
            <p:nvPr/>
          </p:nvCxnSpPr>
          <p:spPr>
            <a:xfrm flipV="1">
              <a:off x="4629819" y="3540770"/>
              <a:ext cx="1269174" cy="919712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4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97" y="472409"/>
            <a:ext cx="5102407" cy="14914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3226" y="2389726"/>
            <a:ext cx="7284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127" y="3242897"/>
            <a:ext cx="6941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ผลการเรียนรู้ด้านสาระวิชาหลัก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(Core Subjects)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ผลการเรียนรู้ด้านคุณลักษณะหรือแนวคิดหลัก </a:t>
            </a:r>
          </a:p>
          <a:p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(21</a:t>
            </a:r>
            <a:r>
              <a:rPr lang="en-US" sz="3600" b="1" baseline="30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Century Themes)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ผลการเรียนรู้ด้านทักษะ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(Skill)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84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356264"/>
            <a:ext cx="9144000" cy="3501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727364" y="4572006"/>
            <a:ext cx="7727373" cy="602674"/>
            <a:chOff x="727364" y="4800606"/>
            <a:chExt cx="7727373" cy="602674"/>
          </a:xfrm>
        </p:grpSpPr>
        <p:sp>
          <p:nvSpPr>
            <p:cNvPr id="4" name="Rectangle 3"/>
            <p:cNvSpPr/>
            <p:nvPr/>
          </p:nvSpPr>
          <p:spPr>
            <a:xfrm>
              <a:off x="727364" y="4800607"/>
              <a:ext cx="1839191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66555" y="4800607"/>
              <a:ext cx="4048991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15546" y="4800606"/>
              <a:ext cx="1839191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56855" y="3396939"/>
            <a:ext cx="6868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สัดส่วนของตัวชี้วัดในกลุ่มสาระการเรียนรู้ที่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เหลือ</a:t>
            </a:r>
            <a:b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(ศิลปะฯ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สุขศึกษาพลศึกษา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การงานอาชีพฯ)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>
              <a:solidFill>
                <a:prstClr val="black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623455" y="741218"/>
            <a:ext cx="7727374" cy="602674"/>
            <a:chOff x="623455" y="1122218"/>
            <a:chExt cx="7727374" cy="602674"/>
          </a:xfrm>
        </p:grpSpPr>
        <p:sp>
          <p:nvSpPr>
            <p:cNvPr id="8" name="Rectangle 7"/>
            <p:cNvSpPr/>
            <p:nvPr/>
          </p:nvSpPr>
          <p:spPr>
            <a:xfrm>
              <a:off x="623455" y="1122219"/>
              <a:ext cx="3397827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21283" y="1122219"/>
              <a:ext cx="1828799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0082" y="1122218"/>
              <a:ext cx="2500747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3455" y="218472"/>
            <a:ext cx="7727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สัดส่วนของตัวชี้วัดในกลุ่มสาระการเรียนรู้หลัก</a:t>
            </a:r>
            <a:endParaRPr lang="th-TH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229600" cy="114300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การจัดการเรียนรู้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(Learning)</a:t>
            </a:r>
            <a:endParaRPr lang="th-TH" sz="66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4740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51">
            <a:hlinkClick r:id="" action="ppaction://noaction" highlightClick="1"/>
          </p:cNvPr>
          <p:cNvSpPr/>
          <p:nvPr/>
        </p:nvSpPr>
        <p:spPr>
          <a:xfrm>
            <a:off x="8501090" y="6215082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933882" y="1375058"/>
            <a:ext cx="7454542" cy="3384376"/>
            <a:chOff x="933882" y="1375058"/>
            <a:chExt cx="7454542" cy="3384376"/>
          </a:xfrm>
        </p:grpSpPr>
        <p:sp>
          <p:nvSpPr>
            <p:cNvPr id="2" name="สี่เหลี่ยมผืนผ้า 1"/>
            <p:cNvSpPr/>
            <p:nvPr/>
          </p:nvSpPr>
          <p:spPr bwMode="auto">
            <a:xfrm>
              <a:off x="933882" y="1700808"/>
              <a:ext cx="2448272" cy="2736304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การเรียนรู้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ในแต่ละ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หน่วยการเรียนรู้</a:t>
              </a:r>
            </a:p>
          </p:txBody>
        </p:sp>
        <p:cxnSp>
          <p:nvCxnSpPr>
            <p:cNvPr id="5" name="ลูกศรเชื่อมต่อแบบตรง 4"/>
            <p:cNvCxnSpPr/>
            <p:nvPr/>
          </p:nvCxnSpPr>
          <p:spPr bwMode="auto">
            <a:xfrm>
              <a:off x="3431302" y="3068960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73025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8" name="สี่เหลี่ยมผืนผ้า 7"/>
            <p:cNvSpPr/>
            <p:nvPr/>
          </p:nvSpPr>
          <p:spPr bwMode="auto">
            <a:xfrm>
              <a:off x="4666868" y="1375058"/>
              <a:ext cx="3721556" cy="3384376"/>
            </a:xfrm>
            <a:prstGeom prst="rect">
              <a:avLst/>
            </a:prstGeom>
            <a:solidFill>
              <a:srgbClr val="FFFF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ลักษณะพฤติกรรม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ของมาตรฐานและตัวชี้วัด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- ความรู้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- ทักษะกระบวนการ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- คุณลักษณะอันพึงประสงค์</a:t>
              </a:r>
            </a:p>
          </p:txBody>
        </p:sp>
      </p:grpSp>
      <p:sp>
        <p:nvSpPr>
          <p:cNvPr id="7" name="กล่องข้อความ 6"/>
          <p:cNvSpPr txBox="1"/>
          <p:nvPr/>
        </p:nvSpPr>
        <p:spPr>
          <a:xfrm>
            <a:off x="3414172" y="24894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</a:t>
            </a:r>
          </a:p>
        </p:txBody>
      </p:sp>
    </p:spTree>
    <p:extLst>
      <p:ext uri="{BB962C8B-B14F-4D97-AF65-F5344CB8AC3E}">
        <p14:creationId xmlns:p14="http://schemas.microsoft.com/office/powerpoint/2010/main" val="3035024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4800"/>
            <a:ext cx="9144000" cy="13716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กิจกรรมการจัดการเรียนรู้ </a:t>
            </a:r>
            <a:endParaRPr lang="th-TH" sz="4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381000" y="2024567"/>
            <a:ext cx="8347009" cy="4364765"/>
            <a:chOff x="296957" y="1658946"/>
            <a:chExt cx="8347009" cy="4364765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23850" y="1658946"/>
              <a:ext cx="3435554" cy="1200329"/>
            </a:xfrm>
            <a:prstGeom prst="rect">
              <a:avLst/>
            </a:prstGeom>
            <a:noFill/>
            <a:ln w="12700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ความรู้</a:t>
              </a:r>
              <a:b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</a:br>
              <a:r>
                <a:rPr kumimoji="1" lang="en-US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(Knowledge)</a:t>
              </a: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 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04801" y="3191563"/>
              <a:ext cx="3481382" cy="1200329"/>
            </a:xfrm>
            <a:prstGeom prst="rect">
              <a:avLst/>
            </a:prstGeom>
            <a:noFill/>
            <a:ln w="12700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ทักษะกระบวนการ</a:t>
              </a:r>
              <a:b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</a:b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(</a:t>
              </a:r>
              <a:r>
                <a:rPr kumimoji="1" lang="en-US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Process Skill)</a:t>
              </a: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 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96957" y="4702930"/>
              <a:ext cx="3462332" cy="1200329"/>
            </a:xfrm>
            <a:prstGeom prst="rect">
              <a:avLst/>
            </a:prstGeom>
            <a:noFill/>
            <a:ln w="12700">
              <a:solidFill>
                <a:srgbClr val="CC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คุณลักษณะ</a:t>
              </a:r>
              <a:br>
                <a:rPr kumimoji="1" lang="th-TH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</a:br>
              <a:r>
                <a:rPr kumimoji="1" lang="en-US" sz="3600" b="1" kern="0" dirty="0" smtClean="0">
                  <a:solidFill>
                    <a:srgbClr val="1F497D"/>
                  </a:solidFill>
                  <a:latin typeface="TH SarabunPSK" pitchFamily="34" charset="-34"/>
                  <a:ea typeface="Gulim" pitchFamily="34" charset="-127"/>
                  <a:cs typeface="TH SarabunPSK" pitchFamily="34" charset="-34"/>
                </a:rPr>
                <a:t>(Attribute)</a:t>
              </a:r>
              <a:endParaRPr kumimoji="1" lang="th-TH" sz="3600" b="1" kern="0" dirty="0" smtClean="0">
                <a:solidFill>
                  <a:srgbClr val="1F497D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endParaRPr>
            </a:p>
          </p:txBody>
        </p:sp>
        <p:sp>
          <p:nvSpPr>
            <p:cNvPr id="9" name="สี่เหลี่ยมผืนผ้า 7"/>
            <p:cNvSpPr/>
            <p:nvPr/>
          </p:nvSpPr>
          <p:spPr>
            <a:xfrm>
              <a:off x="5715008" y="1676392"/>
              <a:ext cx="2928958" cy="114300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b="1" kern="0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กิจกรรมบรรยาย สาธิต    การศึกษาค้นคว้า ใบงาน</a:t>
              </a:r>
            </a:p>
          </p:txBody>
        </p:sp>
        <p:sp>
          <p:nvSpPr>
            <p:cNvPr id="10" name="สี่เหลี่ยมผืนผ้า 8"/>
            <p:cNvSpPr/>
            <p:nvPr/>
          </p:nvSpPr>
          <p:spPr>
            <a:xfrm>
              <a:off x="5711810" y="4615262"/>
              <a:ext cx="2928958" cy="140844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b="1" kern="0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กิจกรรมฝึกประสบการณ์</a:t>
              </a:r>
              <a:br>
                <a:rPr kumimoji="1" lang="th-TH" b="1" kern="0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kumimoji="1" lang="th-TH" b="1" kern="0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ที่เน้นประสบการณ์จริง</a:t>
              </a:r>
            </a:p>
          </p:txBody>
        </p:sp>
        <p:sp>
          <p:nvSpPr>
            <p:cNvPr id="11" name="สี่เหลี่ยมผืนผ้า 9"/>
            <p:cNvSpPr/>
            <p:nvPr/>
          </p:nvSpPr>
          <p:spPr>
            <a:xfrm>
              <a:off x="5711810" y="3204068"/>
              <a:ext cx="2928958" cy="114300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th-TH" b="1" kern="0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กิจกรรมฝึกภาคปฏิบัติ</a:t>
              </a:r>
            </a:p>
          </p:txBody>
        </p:sp>
        <p:cxnSp>
          <p:nvCxnSpPr>
            <p:cNvPr id="12" name="ลูกศรเชื่อมต่อแบบตรง 11"/>
            <p:cNvCxnSpPr/>
            <p:nvPr/>
          </p:nvCxnSpPr>
          <p:spPr>
            <a:xfrm>
              <a:off x="3759406" y="2247895"/>
              <a:ext cx="1925627" cy="1"/>
            </a:xfrm>
            <a:prstGeom prst="straightConnector1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3" name="ลูกศรเชื่อมต่อแบบตรง 21"/>
            <p:cNvCxnSpPr/>
            <p:nvPr/>
          </p:nvCxnSpPr>
          <p:spPr>
            <a:xfrm>
              <a:off x="3759404" y="5281879"/>
              <a:ext cx="1925627" cy="1"/>
            </a:xfrm>
            <a:prstGeom prst="straightConnector1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4" name="ลูกศรเชื่อมต่อแบบตรง 22"/>
            <p:cNvCxnSpPr/>
            <p:nvPr/>
          </p:nvCxnSpPr>
          <p:spPr>
            <a:xfrm>
              <a:off x="3786183" y="3783691"/>
              <a:ext cx="1925627" cy="1"/>
            </a:xfrm>
            <a:prstGeom prst="straightConnector1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4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12" y="477659"/>
            <a:ext cx="9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มาตรฐานและตัวชี้วัดกับการจัดการเรียนรู้</a:t>
            </a:r>
            <a:endParaRPr lang="en-US" sz="3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225631" y="1611465"/>
            <a:ext cx="8414406" cy="4054275"/>
            <a:chOff x="166256" y="1314589"/>
            <a:chExt cx="8414406" cy="4054275"/>
          </a:xfrm>
        </p:grpSpPr>
        <p:sp>
          <p:nvSpPr>
            <p:cNvPr id="24" name="Rounded Rectangle 89"/>
            <p:cNvSpPr/>
            <p:nvPr/>
          </p:nvSpPr>
          <p:spPr bwMode="auto">
            <a:xfrm>
              <a:off x="4041090" y="1314589"/>
              <a:ext cx="3098672" cy="84428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มาตรฐานและตัวชี้วัด</a:t>
              </a:r>
            </a:p>
            <a:p>
              <a:pPr algn="ctr" defTabSz="457200"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ตามหลักสูตรฯ</a:t>
              </a:r>
            </a:p>
          </p:txBody>
        </p:sp>
        <p:cxnSp>
          <p:nvCxnSpPr>
            <p:cNvPr id="27" name="Straight Arrow Connector 55"/>
            <p:cNvCxnSpPr/>
            <p:nvPr/>
          </p:nvCxnSpPr>
          <p:spPr>
            <a:xfrm flipV="1">
              <a:off x="3328246" y="2451682"/>
              <a:ext cx="4621277" cy="7966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8"/>
            <p:cNvCxnSpPr/>
            <p:nvPr/>
          </p:nvCxnSpPr>
          <p:spPr>
            <a:xfrm>
              <a:off x="3352858" y="2475087"/>
              <a:ext cx="0" cy="456777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59"/>
            <p:cNvCxnSpPr/>
            <p:nvPr/>
          </p:nvCxnSpPr>
          <p:spPr>
            <a:xfrm>
              <a:off x="4777976" y="2443715"/>
              <a:ext cx="0" cy="456777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60"/>
            <p:cNvCxnSpPr/>
            <p:nvPr/>
          </p:nvCxnSpPr>
          <p:spPr>
            <a:xfrm>
              <a:off x="6466314" y="2443715"/>
              <a:ext cx="0" cy="456777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61"/>
            <p:cNvCxnSpPr/>
            <p:nvPr/>
          </p:nvCxnSpPr>
          <p:spPr>
            <a:xfrm>
              <a:off x="7935459" y="2457557"/>
              <a:ext cx="0" cy="456777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63"/>
            <p:cNvSpPr/>
            <p:nvPr/>
          </p:nvSpPr>
          <p:spPr>
            <a:xfrm>
              <a:off x="2697108" y="2914334"/>
              <a:ext cx="1262277" cy="11169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1</a:t>
              </a:r>
            </a:p>
            <a:p>
              <a:pPr algn="ctr" defTabSz="457200"/>
              <a:r>
                <a:rPr lang="en-US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K</a:t>
              </a:r>
              <a:r>
                <a:rPr lang="en-US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P A</a:t>
              </a: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4151743" y="2891001"/>
              <a:ext cx="1262277" cy="11169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</a:p>
            <a:p>
              <a:pPr algn="ctr" defTabSz="457200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K</a:t>
              </a:r>
              <a:r>
                <a:rPr lang="en-US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P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</a:t>
              </a:r>
              <a:r>
                <a:rPr lang="en-US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  <p:sp>
          <p:nvSpPr>
            <p:cNvPr id="37" name="Rectangle 40"/>
            <p:cNvSpPr/>
            <p:nvPr/>
          </p:nvSpPr>
          <p:spPr>
            <a:xfrm>
              <a:off x="7318385" y="2891001"/>
              <a:ext cx="1262277" cy="11169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หน่วยที่...</a:t>
              </a:r>
              <a:endPara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5877485" y="2900492"/>
              <a:ext cx="1262277" cy="11169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K P </a:t>
              </a:r>
              <a:r>
                <a:rPr lang="en-US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A</a:t>
              </a:r>
            </a:p>
          </p:txBody>
        </p:sp>
        <p:sp>
          <p:nvSpPr>
            <p:cNvPr id="2" name="วงรี 1"/>
            <p:cNvSpPr/>
            <p:nvPr/>
          </p:nvSpPr>
          <p:spPr>
            <a:xfrm>
              <a:off x="166256" y="2928100"/>
              <a:ext cx="1864426" cy="10427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จุดประสงค์</a:t>
              </a:r>
              <a:b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เชิงพฤติกรรม</a:t>
              </a:r>
            </a:p>
          </p:txBody>
        </p:sp>
        <p:sp>
          <p:nvSpPr>
            <p:cNvPr id="3" name="ลูกศรขวา 2"/>
            <p:cNvSpPr/>
            <p:nvPr/>
          </p:nvSpPr>
          <p:spPr>
            <a:xfrm>
              <a:off x="2161309" y="3230088"/>
              <a:ext cx="415636" cy="39188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8" name="Rectangle 63"/>
            <p:cNvSpPr/>
            <p:nvPr/>
          </p:nvSpPr>
          <p:spPr>
            <a:xfrm>
              <a:off x="4151743" y="4606013"/>
              <a:ext cx="1262277" cy="749758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ฝึกปฏิบัติ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ลูกศรลง 18"/>
            <p:cNvSpPr/>
            <p:nvPr/>
          </p:nvSpPr>
          <p:spPr>
            <a:xfrm>
              <a:off x="4442846" y="4172633"/>
              <a:ext cx="631139" cy="3514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0" name="Rectangle 63"/>
            <p:cNvSpPr/>
            <p:nvPr/>
          </p:nvSpPr>
          <p:spPr>
            <a:xfrm>
              <a:off x="5638884" y="4619106"/>
              <a:ext cx="1961323" cy="7497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พัฒนาจาก</a:t>
              </a:r>
              <a:b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ประสบการณ์จริง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ลูกศรลง 20"/>
            <p:cNvSpPr/>
            <p:nvPr/>
          </p:nvSpPr>
          <p:spPr>
            <a:xfrm>
              <a:off x="6203086" y="4185726"/>
              <a:ext cx="631139" cy="3514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7" name="ตัวเชื่อมต่อตรง 6"/>
            <p:cNvCxnSpPr>
              <a:stCxn id="24" idx="2"/>
            </p:cNvCxnSpPr>
            <p:nvPr/>
          </p:nvCxnSpPr>
          <p:spPr>
            <a:xfrm>
              <a:off x="5590426" y="2158872"/>
              <a:ext cx="0" cy="28484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/>
            <p:cNvSpPr/>
            <p:nvPr/>
          </p:nvSpPr>
          <p:spPr>
            <a:xfrm>
              <a:off x="2691467" y="4619106"/>
              <a:ext cx="1262277" cy="7497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บรรยาย</a:t>
              </a:r>
            </a:p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สาธิต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ลูกศรลง 18"/>
            <p:cNvSpPr/>
            <p:nvPr/>
          </p:nvSpPr>
          <p:spPr>
            <a:xfrm>
              <a:off x="2982570" y="4185726"/>
              <a:ext cx="631139" cy="3514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2756483" y="5662765"/>
            <a:ext cx="4903099" cy="1017435"/>
            <a:chOff x="2756483" y="5662765"/>
            <a:chExt cx="4903099" cy="1017435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2756483" y="6007100"/>
              <a:ext cx="4903099" cy="6731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Active Learning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25" name="ลูกศรลง 24"/>
            <p:cNvSpPr/>
            <p:nvPr/>
          </p:nvSpPr>
          <p:spPr>
            <a:xfrm rot="10800000">
              <a:off x="3215383" y="5665740"/>
              <a:ext cx="393700" cy="33163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ลูกศรลง 25"/>
            <p:cNvSpPr/>
            <p:nvPr/>
          </p:nvSpPr>
          <p:spPr>
            <a:xfrm rot="10800000">
              <a:off x="4645406" y="5662765"/>
              <a:ext cx="393700" cy="33163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ลูกศรลง 27"/>
            <p:cNvSpPr/>
            <p:nvPr/>
          </p:nvSpPr>
          <p:spPr>
            <a:xfrm rot="10800000">
              <a:off x="6381180" y="5662765"/>
              <a:ext cx="393700" cy="331635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2626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308100"/>
          </a:xfrm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รูปแบบวิธีการจัดกิจกรรมการเรียนรู้แบบ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Active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Learning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•	การเรียนรู้โดยใช้กิจกรรมเป็นฐาน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Activity-Based Learning)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การเรียนรู้เชิงประสบการณ์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Experiential Learning)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การเรียนรู้โดยใช้ปัญหาเป็นฐาน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Problem-Based Learning)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การเรียนรู้โดยใช้โครงงานเป็นฐาน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Project-Based Learning)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การเรียนรู้ที่เน้นทักษะกระบวนการคิด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Thinking Based Learning)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การเรียนรู้การบริการ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Service Learning)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การเรียนรู้จากการสืบค้น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Inquiry-Based Learning)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•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การเรียนรู้ด้วยการค้นพบ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Discovery Learning)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						ฯลฯ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1509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356264"/>
            <a:ext cx="9144000" cy="3501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727364" y="4572006"/>
            <a:ext cx="7727373" cy="602674"/>
            <a:chOff x="727364" y="4800606"/>
            <a:chExt cx="7727373" cy="602674"/>
          </a:xfrm>
        </p:grpSpPr>
        <p:sp>
          <p:nvSpPr>
            <p:cNvPr id="4" name="Rectangle 3"/>
            <p:cNvSpPr/>
            <p:nvPr/>
          </p:nvSpPr>
          <p:spPr>
            <a:xfrm>
              <a:off x="727364" y="4800607"/>
              <a:ext cx="1839191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66555" y="4800607"/>
              <a:ext cx="4048991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15546" y="4800606"/>
              <a:ext cx="1839191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7364" y="3396939"/>
            <a:ext cx="7514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สัดส่วนกิจกรรมการจัดการเรียนรู้ของกลุ่มสาระการเรียนรู้ที่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เหลือ</a:t>
            </a:r>
            <a:b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(ศิลปะฯ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สุขศึกษาพลศึกษา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การงานอาชีพฯ)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>
              <a:solidFill>
                <a:prstClr val="black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623455" y="741218"/>
            <a:ext cx="7727374" cy="602674"/>
            <a:chOff x="623455" y="1122218"/>
            <a:chExt cx="7727374" cy="602674"/>
          </a:xfrm>
        </p:grpSpPr>
        <p:sp>
          <p:nvSpPr>
            <p:cNvPr id="8" name="Rectangle 7"/>
            <p:cNvSpPr/>
            <p:nvPr/>
          </p:nvSpPr>
          <p:spPr>
            <a:xfrm>
              <a:off x="623455" y="1122219"/>
              <a:ext cx="3397827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21283" y="1122219"/>
              <a:ext cx="1828799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0082" y="1122218"/>
              <a:ext cx="2500747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3455" y="218472"/>
            <a:ext cx="7727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สัดส่วนกิจกรรมการจัดการเรียนรู้ของกลุ่มสาระการเรียนรู้หลัก</a:t>
            </a:r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1246909" y="5488706"/>
            <a:ext cx="1288473" cy="4230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การบรรยาย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3786333" y="5488708"/>
            <a:ext cx="1566717" cy="412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การฝึกปฏิบัติ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6242050" y="5499098"/>
            <a:ext cx="2407227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การปฏิบัติในสถานการณ์จริง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1705840" y="521303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Down Arrow 16"/>
          <p:cNvSpPr/>
          <p:nvPr/>
        </p:nvSpPr>
        <p:spPr>
          <a:xfrm rot="10800000">
            <a:off x="4346864" y="522414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Down Arrow 17"/>
          <p:cNvSpPr/>
          <p:nvPr/>
        </p:nvSpPr>
        <p:spPr>
          <a:xfrm rot="10800000">
            <a:off x="7289800" y="521375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1"/>
          <p:cNvSpPr/>
          <p:nvPr/>
        </p:nvSpPr>
        <p:spPr>
          <a:xfrm>
            <a:off x="1570760" y="1691406"/>
            <a:ext cx="1288473" cy="423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การบรรยาย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4097484" y="1691408"/>
            <a:ext cx="1566717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การฝึกปฏิบัติ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13"/>
          <p:cNvSpPr/>
          <p:nvPr/>
        </p:nvSpPr>
        <p:spPr>
          <a:xfrm>
            <a:off x="5943601" y="1701798"/>
            <a:ext cx="2407227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การปฏิบัติในสถานการณ์จริง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Down Arrow 15"/>
          <p:cNvSpPr/>
          <p:nvPr/>
        </p:nvSpPr>
        <p:spPr>
          <a:xfrm rot="10800000">
            <a:off x="2029691" y="141573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Down Arrow 16"/>
          <p:cNvSpPr/>
          <p:nvPr/>
        </p:nvSpPr>
        <p:spPr>
          <a:xfrm rot="10800000">
            <a:off x="4658015" y="142684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Down Arrow 17"/>
          <p:cNvSpPr/>
          <p:nvPr/>
        </p:nvSpPr>
        <p:spPr>
          <a:xfrm rot="10800000">
            <a:off x="6991351" y="141645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4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229600" cy="114300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6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6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(Evaluation)</a:t>
            </a:r>
            <a:endParaRPr lang="th-TH" sz="66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4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C5D-2BF4-4D05-A029-C1BF8D82C780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5537" y="2924944"/>
            <a:ext cx="3168352" cy="172819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th-TH" sz="3200" b="1" spc="-1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</a:t>
            </a:r>
          </a:p>
          <a:p>
            <a:pPr algn="ctr">
              <a:defRPr/>
            </a:pPr>
            <a:r>
              <a:rPr lang="th-TH" sz="3200" b="1" spc="-1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ในชั้นเรียน</a:t>
            </a:r>
          </a:p>
          <a:p>
            <a:pPr algn="ctr">
              <a:defRPr/>
            </a:pPr>
            <a:r>
              <a:rPr lang="en-US" sz="3200" b="1" spc="-1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(Classroom Assessment)</a:t>
            </a:r>
            <a:endParaRPr lang="en-US" b="1" spc="-1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Rectangle 3"/>
          <p:cNvSpPr/>
          <p:nvPr/>
        </p:nvSpPr>
        <p:spPr>
          <a:xfrm>
            <a:off x="4355976" y="1196752"/>
            <a:ext cx="4216552" cy="129614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การประเมินเพื่อการปรับปรุงและพัฒนา</a:t>
            </a:r>
          </a:p>
          <a:p>
            <a:pPr algn="ctr"/>
            <a:r>
              <a:rPr lang="th-TH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Formative Assessment)</a:t>
            </a:r>
          </a:p>
        </p:txBody>
      </p:sp>
      <p:sp>
        <p:nvSpPr>
          <p:cNvPr id="10" name="Rectangle 3"/>
          <p:cNvSpPr/>
          <p:nvPr/>
        </p:nvSpPr>
        <p:spPr>
          <a:xfrm>
            <a:off x="4355976" y="4729237"/>
            <a:ext cx="4216552" cy="129614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การประเมินเพื่อสรุปผลการเรียนรู้</a:t>
            </a:r>
          </a:p>
          <a:p>
            <a:pPr algn="ctr"/>
            <a:r>
              <a:rPr lang="th-TH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292934"/>
                </a:solidFill>
                <a:latin typeface="TH SarabunPSK" pitchFamily="34" charset="-34"/>
                <a:cs typeface="TH SarabunPSK" pitchFamily="34" charset="-34"/>
              </a:rPr>
              <a:t>Summative Assessment)</a:t>
            </a:r>
          </a:p>
        </p:txBody>
      </p:sp>
      <p:cxnSp>
        <p:nvCxnSpPr>
          <p:cNvPr id="4" name="ลูกศรเชื่อมต่อแบบตรง 3"/>
          <p:cNvCxnSpPr>
            <a:stCxn id="48" idx="3"/>
          </p:cNvCxnSpPr>
          <p:nvPr/>
        </p:nvCxnSpPr>
        <p:spPr>
          <a:xfrm flipV="1">
            <a:off x="3563889" y="2564904"/>
            <a:ext cx="1656184" cy="1224136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3563888" y="3789040"/>
            <a:ext cx="1944216" cy="864096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6" y="750796"/>
            <a:ext cx="9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บทบาทของการวัดและประเมินผลในระดับชั้นเรียน</a:t>
            </a:r>
            <a:endParaRPr lang="en-US" sz="3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35344" y="2035209"/>
            <a:ext cx="8866502" cy="3462119"/>
            <a:chOff x="152626" y="1196752"/>
            <a:chExt cx="8866502" cy="3462119"/>
          </a:xfrm>
        </p:grpSpPr>
        <p:sp>
          <p:nvSpPr>
            <p:cNvPr id="6" name="Rounded Rectangle 89"/>
            <p:cNvSpPr/>
            <p:nvPr/>
          </p:nvSpPr>
          <p:spPr bwMode="auto">
            <a:xfrm>
              <a:off x="3711377" y="1196752"/>
              <a:ext cx="2616470" cy="73443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มาตรฐานและตัวชี้วัด</a:t>
              </a:r>
            </a:p>
            <a:p>
              <a:pPr algn="ctr" defTabSz="457200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ตามหลักสูตรฯ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6592" y="2409669"/>
              <a:ext cx="1670474" cy="11366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การประเมินเพื่อปรับปรุงและพัฒนา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(Formative Assessment)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2626" y="3766267"/>
              <a:ext cx="1854517" cy="8926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การประเมินเพื่อตัดสินผล</a:t>
              </a:r>
              <a:b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การเรียน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(Summative Assessment)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109463" y="2178974"/>
              <a:ext cx="4798018" cy="13860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5019612" y="1933309"/>
              <a:ext cx="13470" cy="1712416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130245" y="220626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333592" y="217897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759198" y="217897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011596" y="2191015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576540" y="2588363"/>
              <a:ext cx="1065847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1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893024" y="2154663"/>
              <a:ext cx="2" cy="1491062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804811" y="2568066"/>
              <a:ext cx="1065847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2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78673" y="2568066"/>
              <a:ext cx="1065847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หน่วยที่...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62000" y="2576322"/>
              <a:ext cx="1065847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หน่วยที่....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39827" y="3773686"/>
              <a:ext cx="2159569" cy="652211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สอบกลางภาค/ปีการศึกษา</a:t>
              </a:r>
              <a:endPara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9559" y="3773829"/>
              <a:ext cx="2159569" cy="652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000" b="1" dirty="0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rPr>
                <a:t>สอบปลายภาค/ปีการศึกษา</a:t>
              </a:r>
              <a:endPara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960824" y="2728701"/>
              <a:ext cx="491431" cy="394855"/>
            </a:xfrm>
            <a:prstGeom prst="rightArrow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2131428" y="3902363"/>
              <a:ext cx="1715032" cy="3948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6192763" y="3902362"/>
              <a:ext cx="590179" cy="3948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08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2512" y="1688078"/>
            <a:ext cx="4338083" cy="3793346"/>
          </a:xfrm>
          <a:prstGeom prst="rect">
            <a:avLst/>
          </a:prstGeom>
          <a:ln w="444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th-TH" sz="1050" b="1" dirty="0" smtClean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ภาษาอังกฤษ 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อ่านหรือ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ศิลปะการใช้ภาษา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ภาษาสากล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ศิลปะ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คณิตศาสตร์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เศรษฐศาสตร์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วิทยาศาสตร์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ภูมิศาสตร์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ประวัติศาสตร์ 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ปกครองและสิทธิหน้าที่พลเมือง </a:t>
            </a:r>
            <a:endParaRPr lang="th-TH" sz="2400" b="1" dirty="0" smtClean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sz="1100" b="1" dirty="0">
              <a:solidFill>
                <a:schemeClr val="tx2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993" y="702788"/>
            <a:ext cx="7595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ผล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เรียนรู้ด้าน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สาระวิชาหลัก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(Core Subjects)</a:t>
            </a:r>
          </a:p>
        </p:txBody>
      </p:sp>
      <p:sp>
        <p:nvSpPr>
          <p:cNvPr id="7" name="Oval 6"/>
          <p:cNvSpPr/>
          <p:nvPr/>
        </p:nvSpPr>
        <p:spPr>
          <a:xfrm>
            <a:off x="368349" y="2018574"/>
            <a:ext cx="2389909" cy="225482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3Rs</a:t>
            </a:r>
            <a:endParaRPr lang="th-TH" sz="4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451" y="4273401"/>
            <a:ext cx="3305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</a:t>
            </a:r>
            <a:r>
              <a:rPr lang="en-US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eading </a:t>
            </a:r>
            <a:r>
              <a:rPr lang="en-US" b="1" dirty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การอ่าน)</a:t>
            </a:r>
            <a:r>
              <a:rPr lang="en-US" b="1" dirty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</a:t>
            </a:r>
            <a:endParaRPr lang="th-TH" b="1" dirty="0" smtClean="0">
              <a:solidFill>
                <a:srgbClr val="333333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</a:t>
            </a: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</a:t>
            </a:r>
            <a:r>
              <a:rPr lang="en-US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iting </a:t>
            </a:r>
            <a:r>
              <a:rPr lang="th-TH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(การเขียน)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</a:t>
            </a:r>
            <a:r>
              <a:rPr lang="en-US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ithmetic </a:t>
            </a:r>
            <a:r>
              <a:rPr lang="th-TH" b="1" dirty="0" smtClean="0">
                <a:solidFill>
                  <a:srgbClr val="33333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(คณิตศาสตร์)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23835" y="2618851"/>
            <a:ext cx="2115879" cy="94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สมรรถนะพื้นฐาน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36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00" y="1581277"/>
            <a:ext cx="8281988" cy="30146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การวิเคราะห์มาตรฐานและตัวชี้วัด</a:t>
            </a:r>
            <a:b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ในแต่ละหน่วยการเรียนรู้</a:t>
            </a:r>
            <a:b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เพื่อการวัดและประเมินผลในชั้นเรียน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3056480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06" y="139381"/>
            <a:ext cx="6975072" cy="116185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การวิเคราะห์มาตรฐานและตัวชี้วัดของหลักสูตร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(เพื่อออกแบบวิธีการวัดและประเมินผลการเรียนรู้)</a:t>
            </a:r>
          </a:p>
        </p:txBody>
      </p:sp>
      <p:graphicFrame>
        <p:nvGraphicFramePr>
          <p:cNvPr id="16" name="Group 53"/>
          <p:cNvGraphicFramePr>
            <a:graphicFrameLocks noGrp="1"/>
          </p:cNvGraphicFramePr>
          <p:nvPr>
            <p:ph idx="1"/>
            <p:extLst/>
          </p:nvPr>
        </p:nvGraphicFramePr>
        <p:xfrm>
          <a:off x="227219" y="2785264"/>
          <a:ext cx="8677296" cy="2194560"/>
        </p:xfrm>
        <a:graphic>
          <a:graphicData uri="http://schemas.openxmlformats.org/drawingml/2006/table">
            <a:tbl>
              <a:tblPr/>
              <a:tblGrid>
                <a:gridCol w="4889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2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มาตรฐานการเรียนรู้/ตัวชี้วัด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</a:t>
                      </a:r>
                      <a:b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Knowledge)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ทักษะกระบวนการ</a:t>
                      </a:r>
                      <a:b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Process Skill)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คุณลักษณะ</a:t>
                      </a:r>
                      <a:b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พึงประสงค์</a:t>
                      </a:r>
                      <a:b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(Attribute)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อ่านออกเสียงบทร้อยแก้ว และบทร้อยกรองได้ถูกต้องเหมาะสมกับเรื่องที่อ่าน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จับใจความสำคัญจากเรื่องที่อ่าน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มีมารยาทในการอ่าน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61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46955" y="1756982"/>
            <a:ext cx="8893629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มฐ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 1.1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ใช้กระบวนการอ่านสร้างความรู้และความคิดเพื่อนำไปใช้ตัดสินใจ แก้ปัญหาในการดำเนินชีวิต  และมีนิสัยรักการอ่าน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61509" y="5632256"/>
            <a:ext cx="1170213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</a:t>
            </a:r>
            <a:endParaRPr lang="th-TH" sz="2000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36092" y="4219137"/>
            <a:ext cx="413657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8" idx="0"/>
            <a:endCxn id="29" idx="3"/>
          </p:cNvCxnSpPr>
          <p:nvPr/>
        </p:nvCxnSpPr>
        <p:spPr>
          <a:xfrm flipV="1">
            <a:off x="4346616" y="4581507"/>
            <a:ext cx="1250055" cy="1050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12327" y="5652846"/>
            <a:ext cx="2036618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แบบประเมินภาคปฏิบัติ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3" idx="0"/>
            <a:endCxn id="37" idx="3"/>
          </p:cNvCxnSpPr>
          <p:nvPr/>
        </p:nvCxnSpPr>
        <p:spPr>
          <a:xfrm flipV="1">
            <a:off x="6130636" y="3951243"/>
            <a:ext cx="745759" cy="1701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815816" y="3588873"/>
            <a:ext cx="413657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15200" y="5652846"/>
            <a:ext cx="1725384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แบบสังเกตพฤติกรรม</a:t>
            </a:r>
            <a:endParaRPr lang="th-TH" sz="2000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034963" y="4575127"/>
            <a:ext cx="413657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40" idx="0"/>
            <a:endCxn id="42" idx="3"/>
          </p:cNvCxnSpPr>
          <p:nvPr/>
        </p:nvCxnSpPr>
        <p:spPr>
          <a:xfrm flipH="1" flipV="1">
            <a:off x="8095542" y="4937497"/>
            <a:ext cx="82350" cy="7153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356264"/>
            <a:ext cx="9144000" cy="3501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727364" y="4572006"/>
            <a:ext cx="7727373" cy="602674"/>
            <a:chOff x="727364" y="4800606"/>
            <a:chExt cx="7727373" cy="602674"/>
          </a:xfrm>
        </p:grpSpPr>
        <p:sp>
          <p:nvSpPr>
            <p:cNvPr id="4" name="Rectangle 3"/>
            <p:cNvSpPr/>
            <p:nvPr/>
          </p:nvSpPr>
          <p:spPr>
            <a:xfrm>
              <a:off x="727364" y="4800607"/>
              <a:ext cx="1839191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66555" y="4800607"/>
              <a:ext cx="4048991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15546" y="4800606"/>
              <a:ext cx="1839191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69900" y="3396939"/>
            <a:ext cx="7984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สัดส่วนกิจกรรม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การวัดและประเมินผลของก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ลุ่มสาระการเรียนรู้ที่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เหลือ</a:t>
            </a:r>
            <a:b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(ศิลปะฯ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สุขศึกษาพลศึกษา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&amp;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การงานอาชีพฯ)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>
              <a:solidFill>
                <a:prstClr val="black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623455" y="741218"/>
            <a:ext cx="7727374" cy="602674"/>
            <a:chOff x="623455" y="1122218"/>
            <a:chExt cx="7727374" cy="602674"/>
          </a:xfrm>
        </p:grpSpPr>
        <p:sp>
          <p:nvSpPr>
            <p:cNvPr id="8" name="Rectangle 7"/>
            <p:cNvSpPr/>
            <p:nvPr/>
          </p:nvSpPr>
          <p:spPr>
            <a:xfrm>
              <a:off x="623455" y="1122219"/>
              <a:ext cx="3397827" cy="602673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21283" y="1122219"/>
              <a:ext cx="1828799" cy="6026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ทักษะกระบวนการ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0082" y="1122218"/>
              <a:ext cx="2500747" cy="6026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3455" y="218472"/>
            <a:ext cx="7727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สัดส่วนกิจกรรมการวัดและประเมินผลของกลุ่มสาระการเรียนรู้หลัก</a:t>
            </a:r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1056409" y="5488706"/>
            <a:ext cx="1288473" cy="4230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การบรรยาย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3786333" y="5488708"/>
            <a:ext cx="1566717" cy="412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การฝึกปฏิบัติ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6318250" y="5499098"/>
            <a:ext cx="2407227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การปฏิบัติในสถานการณ์จริง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1515340" y="521303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4346864" y="522414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7289800" y="521375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1570760" y="1691406"/>
            <a:ext cx="1288473" cy="423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การบรรยาย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4097484" y="1691408"/>
            <a:ext cx="1566717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การฝึกปฏิบัติ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13"/>
          <p:cNvSpPr/>
          <p:nvPr/>
        </p:nvSpPr>
        <p:spPr>
          <a:xfrm>
            <a:off x="5994402" y="1701798"/>
            <a:ext cx="2298698" cy="4126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การปฏิบัติในสถานการณ์จริง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Down Arrow 15"/>
          <p:cNvSpPr/>
          <p:nvPr/>
        </p:nvSpPr>
        <p:spPr>
          <a:xfrm rot="10800000">
            <a:off x="2029691" y="141573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Down Arrow 16"/>
          <p:cNvSpPr/>
          <p:nvPr/>
        </p:nvSpPr>
        <p:spPr>
          <a:xfrm rot="10800000">
            <a:off x="4658015" y="142684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Down Arrow 17"/>
          <p:cNvSpPr/>
          <p:nvPr/>
        </p:nvSpPr>
        <p:spPr>
          <a:xfrm rot="10800000">
            <a:off x="6991351" y="1416454"/>
            <a:ext cx="429492" cy="218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1570760" y="2453406"/>
            <a:ext cx="1408833" cy="4126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3995882" y="2453408"/>
            <a:ext cx="1828799" cy="42308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การประเมินภาคปฏิบัติ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13"/>
          <p:cNvSpPr/>
          <p:nvPr/>
        </p:nvSpPr>
        <p:spPr>
          <a:xfrm>
            <a:off x="6280151" y="2463797"/>
            <a:ext cx="1885950" cy="41269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การสังเกตพฤติกรรม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Down Arrow 15"/>
          <p:cNvSpPr/>
          <p:nvPr/>
        </p:nvSpPr>
        <p:spPr>
          <a:xfrm rot="10800000">
            <a:off x="2055090" y="217773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0" name="Down Arrow 16"/>
          <p:cNvSpPr/>
          <p:nvPr/>
        </p:nvSpPr>
        <p:spPr>
          <a:xfrm rot="10800000">
            <a:off x="4683414" y="218884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1" name="Down Arrow 17"/>
          <p:cNvSpPr/>
          <p:nvPr/>
        </p:nvSpPr>
        <p:spPr>
          <a:xfrm rot="10800000">
            <a:off x="6991350" y="217845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2" name="Rectangle 11"/>
          <p:cNvSpPr/>
          <p:nvPr/>
        </p:nvSpPr>
        <p:spPr>
          <a:xfrm>
            <a:off x="1043711" y="6263406"/>
            <a:ext cx="1408833" cy="41269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12"/>
          <p:cNvSpPr/>
          <p:nvPr/>
        </p:nvSpPr>
        <p:spPr>
          <a:xfrm>
            <a:off x="3697433" y="6263408"/>
            <a:ext cx="1828799" cy="423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การประเมินภาคปฏิบัติ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13"/>
          <p:cNvSpPr/>
          <p:nvPr/>
        </p:nvSpPr>
        <p:spPr>
          <a:xfrm>
            <a:off x="6591302" y="6273797"/>
            <a:ext cx="1885950" cy="41269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การสังเกตพฤติกรรม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Down Arrow 15"/>
          <p:cNvSpPr/>
          <p:nvPr/>
        </p:nvSpPr>
        <p:spPr>
          <a:xfrm rot="10800000">
            <a:off x="1528041" y="598773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6" name="Down Arrow 16"/>
          <p:cNvSpPr/>
          <p:nvPr/>
        </p:nvSpPr>
        <p:spPr>
          <a:xfrm rot="10800000">
            <a:off x="4397665" y="599884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7" name="Down Arrow 17"/>
          <p:cNvSpPr/>
          <p:nvPr/>
        </p:nvSpPr>
        <p:spPr>
          <a:xfrm rot="10800000">
            <a:off x="7302501" y="5988454"/>
            <a:ext cx="429492" cy="21820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32492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930496"/>
            <a:ext cx="822960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การวัดและประเมินผลตัวชี้วัดความรู้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(Knowledge: K)</a:t>
            </a:r>
            <a:endParaRPr lang="th-TH" sz="5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1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กลุ่ม 37"/>
          <p:cNvGrpSpPr/>
          <p:nvPr/>
        </p:nvGrpSpPr>
        <p:grpSpPr>
          <a:xfrm>
            <a:off x="673209" y="1121712"/>
            <a:ext cx="7992888" cy="5544616"/>
            <a:chOff x="827584" y="836712"/>
            <a:chExt cx="7992888" cy="5544616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843809" y="3068960"/>
              <a:ext cx="314135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ตัวชี้วัดที่เป็น </a:t>
              </a:r>
              <a:r>
                <a:rPr lang="en-US" sz="24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Knowledge</a:t>
              </a:r>
              <a:endPara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851920" y="1901974"/>
              <a:ext cx="1584176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เลือกตอบ</a:t>
              </a: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829060" y="4221088"/>
              <a:ext cx="1584176" cy="5760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เขียนตอบ</a:t>
              </a: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1763688" y="5301208"/>
              <a:ext cx="2376264" cy="10801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แบบจำกัดคำตอบหรือตอบสั้น </a:t>
              </a: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5148064" y="5312618"/>
              <a:ext cx="2304256" cy="10687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แบบขยายคำตอบหรือตอบอย่างอิสระ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827584" y="836712"/>
              <a:ext cx="1584176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คำตอบเดียว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2843808" y="836712"/>
              <a:ext cx="1584176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หลายคำตอบ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4860032" y="836712"/>
              <a:ext cx="1584176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เชิงซ้อน</a:t>
              </a: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948264" y="839617"/>
              <a:ext cx="1872208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กลุ่มคำตอบสัมพันธ์</a:t>
              </a:r>
            </a:p>
          </p:txBody>
        </p:sp>
        <p:sp>
          <p:nvSpPr>
            <p:cNvPr id="14" name="ลูกศรลง 13"/>
            <p:cNvSpPr/>
            <p:nvPr/>
          </p:nvSpPr>
          <p:spPr>
            <a:xfrm>
              <a:off x="4439414" y="3789040"/>
              <a:ext cx="432048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5" name="ลูกศรลง 14"/>
            <p:cNvSpPr/>
            <p:nvPr/>
          </p:nvSpPr>
          <p:spPr>
            <a:xfrm rot="10800000">
              <a:off x="4439414" y="2571770"/>
              <a:ext cx="432048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17" name="ลูกศรเชื่อมต่อแบบตรง 16"/>
            <p:cNvCxnSpPr/>
            <p:nvPr/>
          </p:nvCxnSpPr>
          <p:spPr>
            <a:xfrm flipH="1">
              <a:off x="4139952" y="4880590"/>
              <a:ext cx="518914" cy="33718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4644008" y="4871422"/>
              <a:ext cx="492626" cy="35777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ลูกศรเชื่อมต่อแบบตรง 22"/>
            <p:cNvCxnSpPr/>
            <p:nvPr/>
          </p:nvCxnSpPr>
          <p:spPr>
            <a:xfrm flipH="1" flipV="1">
              <a:off x="2411760" y="1466354"/>
              <a:ext cx="1417301" cy="37847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 flipV="1">
              <a:off x="5458955" y="1466354"/>
              <a:ext cx="1489309" cy="378472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/>
            <p:nvPr/>
          </p:nvCxnSpPr>
          <p:spPr>
            <a:xfrm flipH="1" flipV="1">
              <a:off x="4156519" y="1444804"/>
              <a:ext cx="487489" cy="42288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ลูกศรเชื่อมต่อแบบตรง 34"/>
            <p:cNvCxnSpPr/>
            <p:nvPr/>
          </p:nvCxnSpPr>
          <p:spPr>
            <a:xfrm flipV="1">
              <a:off x="4644008" y="1435636"/>
              <a:ext cx="451476" cy="432048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สี่เหลี่ยมผืนผ้า 1"/>
          <p:cNvSpPr/>
          <p:nvPr/>
        </p:nvSpPr>
        <p:spPr>
          <a:xfrm>
            <a:off x="600466" y="173122"/>
            <a:ext cx="7778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เลือกรูปแบบข้อสอบที่เหมาะสมกับสิ่งที่ต้องการวัด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735" y="3306462"/>
            <a:ext cx="168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วิเคราะห์ระดับของพฤติกรรม</a:t>
            </a:r>
          </a:p>
        </p:txBody>
      </p:sp>
      <p:sp>
        <p:nvSpPr>
          <p:cNvPr id="6" name="ลูกศรขวา 5"/>
          <p:cNvSpPr/>
          <p:nvPr/>
        </p:nvSpPr>
        <p:spPr>
          <a:xfrm rot="10800000">
            <a:off x="5916651" y="3474137"/>
            <a:ext cx="394128" cy="3723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27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ระดับพฤติกรรมทางสติปัญญาของบลูม(ปรับปรุงใหม่)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Bloom Taxonomy’s Revised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87524" y="1960418"/>
            <a:ext cx="8532948" cy="4501660"/>
            <a:chOff x="287524" y="1960418"/>
            <a:chExt cx="8532948" cy="4501660"/>
          </a:xfrm>
        </p:grpSpPr>
        <p:grpSp>
          <p:nvGrpSpPr>
            <p:cNvPr id="64" name="Group 63"/>
            <p:cNvGrpSpPr/>
            <p:nvPr/>
          </p:nvGrpSpPr>
          <p:grpSpPr>
            <a:xfrm>
              <a:off x="4716016" y="1960418"/>
              <a:ext cx="4104456" cy="4501660"/>
              <a:chOff x="4716016" y="1960418"/>
              <a:chExt cx="4104456" cy="45016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716016" y="1960418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23" idx="0"/>
                  <a:endCxn id="19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9" idx="2"/>
                  <a:endCxn id="19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5742130" y="2480830"/>
                <a:ext cx="1877685" cy="3981248"/>
                <a:chOff x="5742130" y="2480830"/>
                <a:chExt cx="1877685" cy="3981248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742130" y="5877303"/>
                  <a:ext cx="186426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ปรับปรุงใหม่</a:t>
                  </a:r>
                  <a:endParaRPr lang="en-US" sz="32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74544" y="5283759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การจำ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074544" y="4658313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การเข้าใจ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083638" y="4174022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การนำไปใช้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069783" y="3771591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การวิเคราะห์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940152" y="3324734"/>
                  <a:ext cx="1679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การประเมินค่า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81872" y="2480830"/>
                  <a:ext cx="13782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การ</a:t>
                  </a:r>
                  <a:b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สร้างสรรค์</a:t>
                  </a:r>
                  <a:endParaRPr lang="en-US" sz="24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287524" y="1974629"/>
              <a:ext cx="4104456" cy="4487449"/>
              <a:chOff x="287524" y="1974629"/>
              <a:chExt cx="4104456" cy="44874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87524" y="1974629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Isosceles Triangle 5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Isosceles Triangle 7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9" idx="0"/>
                  <a:endCxn id="5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5" idx="2"/>
                  <a:endCxn id="5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1618774" y="2898520"/>
                <a:ext cx="1409453" cy="3563558"/>
                <a:chOff x="1618774" y="2898520"/>
                <a:chExt cx="1409453" cy="3563558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639525" y="5877303"/>
                  <a:ext cx="13782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ดั้งเดิม</a:t>
                  </a:r>
                  <a:endParaRPr lang="en-US" sz="32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1618774" y="2898520"/>
                  <a:ext cx="1409453" cy="2876805"/>
                  <a:chOff x="1628498" y="2886068"/>
                  <a:chExt cx="1409453" cy="2876805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650647" y="5301208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รู้จำ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650647" y="4675762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เข้าใจ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659741" y="4191471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นำไปใช้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645886" y="3789040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วิเคราะห์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628498" y="3342183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สังเคราะห์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628498" y="2886068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white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ประเมินค่า</a:t>
                    </a:r>
                    <a:endParaRPr lang="en-US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</p:grpSp>
          </p:grpSp>
        </p:grpSp>
        <p:cxnSp>
          <p:nvCxnSpPr>
            <p:cNvPr id="66" name="Straight Arrow Connector 65"/>
            <p:cNvCxnSpPr/>
            <p:nvPr/>
          </p:nvCxnSpPr>
          <p:spPr>
            <a:xfrm flipV="1">
              <a:off x="3125212" y="2896329"/>
              <a:ext cx="3084888" cy="68913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794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9C80-4733-441D-B9EA-256E7AAA1C32}" type="slidenum">
              <a:rPr lang="en-US" altLang="ko-KR">
                <a:solidFill>
                  <a:prstClr val="black">
                    <a:tint val="95000"/>
                  </a:prstClr>
                </a:solidFill>
              </a:rPr>
              <a:pPr/>
              <a:t>66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8596" y="928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1" lang="th-TH" sz="4800" b="1" dirty="0">
                <a:solidFill>
                  <a:prstClr val="black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การจำ (</a:t>
            </a:r>
            <a:r>
              <a:rPr kumimoji="1" lang="en-US" sz="4800" b="1" dirty="0">
                <a:solidFill>
                  <a:prstClr val="black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Remembering</a:t>
            </a:r>
            <a:r>
              <a:rPr kumimoji="1" lang="th-TH" sz="4800" b="1" dirty="0">
                <a:solidFill>
                  <a:prstClr val="black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980" y="2708920"/>
            <a:ext cx="75724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th-TH" sz="3600" b="1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Tahoma" pitchFamily="34" charset="0"/>
              </a:rPr>
              <a:t>ผู้เรียนสามารถจำ บอกซ้ำได้และบอกความรู้ที่ได้เรียนรู้แล้วได้</a:t>
            </a:r>
            <a:endParaRPr kumimoji="1" lang="en-AU" sz="3600" b="1" dirty="0">
              <a:solidFill>
                <a:srgbClr val="C00000"/>
              </a:solidFill>
              <a:latin typeface="Gulim" pitchFamily="34" charset="-127"/>
              <a:ea typeface="Gulim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0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ahoma" pitchFamily="34" charset="0"/>
                <a:cs typeface="Tahoma" pitchFamily="34" charset="0"/>
              </a:rPr>
              <a:t>การเข้าใจ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AU" b="1" dirty="0">
                <a:latin typeface="Tahoma" pitchFamily="34" charset="0"/>
                <a:cs typeface="Tahoma" pitchFamily="34" charset="0"/>
              </a:rPr>
              <a:t>Understanding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95000"/>
                  </a:prstClr>
                </a:solidFill>
              </a:rPr>
              <a:pPr/>
              <a:t>67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2714620"/>
            <a:ext cx="664373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th-TH" sz="3600" b="1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Tahoma" pitchFamily="34" charset="0"/>
              </a:rPr>
              <a:t>ผู้เรียนอธิบายความหมายของสารสนเทศ โดยการแปลความ ตีความหมาย และขยายความ</a:t>
            </a:r>
          </a:p>
          <a:p>
            <a:pPr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th-TH" sz="3600" b="1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Tahoma" pitchFamily="34" charset="0"/>
              </a:rPr>
              <a:t>สิ่งที่เคยเรียน</a:t>
            </a:r>
            <a:endParaRPr kumimoji="1" lang="en-AU" sz="1800" b="1" dirty="0">
              <a:solidFill>
                <a:srgbClr val="C00000"/>
              </a:solidFill>
              <a:latin typeface="Gulim" pitchFamily="34" charset="-127"/>
              <a:ea typeface="Gulim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59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ahoma" pitchFamily="34" charset="0"/>
                <a:cs typeface="Tahoma" pitchFamily="34" charset="0"/>
              </a:rPr>
              <a:t>การประยุกต์ใช้ (</a:t>
            </a:r>
            <a:r>
              <a:rPr lang="en-AU" sz="4800" b="1" dirty="0">
                <a:latin typeface="Tahoma" pitchFamily="34" charset="0"/>
                <a:cs typeface="Tahoma" pitchFamily="34" charset="0"/>
              </a:rPr>
              <a:t>Applying</a:t>
            </a:r>
            <a:r>
              <a:rPr lang="th-TH" sz="4800" b="1" dirty="0">
                <a:latin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95000"/>
                  </a:prstClr>
                </a:solidFill>
              </a:rPr>
              <a:pPr/>
              <a:t>68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428868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th-TH" sz="3600" b="1" dirty="0">
                <a:solidFill>
                  <a:srgbClr val="FF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นักเรียนใช้ความรู้และประสบการณ์จากที่เคยเรียนมาก่อน</a:t>
            </a:r>
            <a:r>
              <a:rPr lang="th-TH" altLang="th-TH" sz="3600" b="1" dirty="0">
                <a:solidFill>
                  <a:srgbClr val="FF0000"/>
                </a:solidFill>
                <a:latin typeface="Tahoma" pitchFamily="34" charset="0"/>
                <a:ea typeface="Times New Roman" panose="02020603050405020304" pitchFamily="18" charset="0"/>
                <a:cs typeface="Tahoma" pitchFamily="34" charset="0"/>
              </a:rPr>
              <a:t>ไปใช้ในการ    ลงมือปฏิบัติหรือแก้ไขปัญหา          การจัดการ การคำนวณ การคาดคะเนเหตุการณ์</a:t>
            </a:r>
            <a:endParaRPr kumimoji="1" lang="en-US" sz="3600" b="1" dirty="0">
              <a:solidFill>
                <a:srgbClr val="FF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29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ahoma" pitchFamily="34" charset="0"/>
                <a:cs typeface="Tahoma" pitchFamily="34" charset="0"/>
              </a:rPr>
              <a:t>การวิเคราะห์ (</a:t>
            </a:r>
            <a:r>
              <a:rPr lang="en-AU" sz="4800" b="1" dirty="0">
                <a:latin typeface="Tahoma" pitchFamily="34" charset="0"/>
                <a:cs typeface="Tahoma" pitchFamily="34" charset="0"/>
              </a:rPr>
              <a:t>Analysing</a:t>
            </a:r>
            <a:r>
              <a:rPr lang="th-TH" sz="4800" b="1" dirty="0">
                <a:latin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95000"/>
                  </a:prstClr>
                </a:solidFill>
              </a:rPr>
              <a:pPr/>
              <a:t>69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714620"/>
            <a:ext cx="821537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th-TH" sz="3600" b="1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Tahoma" pitchFamily="34" charset="0"/>
              </a:rPr>
              <a:t>ผู้เรียนย่อยความรู้หรือข้อมูลสารสนเทศออกเป็นส่วนย่อย ๆ เพื่อให้เกิดความรู้ความเข้าใจเกี่ยวกับข้อมูลสารสนเทศนั้นอย่างลึกซึ้ง</a:t>
            </a:r>
          </a:p>
        </p:txBody>
      </p:sp>
    </p:spTree>
    <p:extLst>
      <p:ext uri="{BB962C8B-B14F-4D97-AF65-F5344CB8AC3E}">
        <p14:creationId xmlns:p14="http://schemas.microsoft.com/office/powerpoint/2010/main" val="379768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878047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ผล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การเรียนรู้ด้าน</a:t>
            </a:r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คุณลักษณะ (21</a:t>
            </a:r>
            <a:r>
              <a:rPr lang="en-US" sz="4000" b="1" baseline="30000" dirty="0" err="1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</a:t>
            </a:r>
            <a:r>
              <a:rPr lang="en-US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Century Themes</a:t>
            </a:r>
            <a:r>
              <a:rPr lang="en-US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40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118" y="1703511"/>
            <a:ext cx="8572500" cy="437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ตระหนักเกี่ยวกับโลก (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Global Awareness)</a:t>
            </a:r>
            <a:r>
              <a:rPr lang="en-US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การคิดเชื่อมโยงตนเองกับสิ่งต่างๆ รอบตัวบนโลกใบนี้ว่ามี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ความสัมพันธ์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กัน มิได้แยกจากกัน การ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กระทำใดๆ 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ก็ตามไม่ว่าเรื่อง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เล็กเรื่องน้อยหรือ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เรื่องใหญ่ๆ ต่างก็เกิดผลกระทบต่อความเป็นไป ในโลก </a:t>
            </a:r>
            <a:endParaRPr lang="en-US" sz="26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2.2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เข้าใจและปฏิบัติเป็นในด้านการเงิน เศรษฐกิจ ธุรกิจ และการเป็นผู้ประกอบการ (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Financial, Economic, Business and Entrepreneurial Literacy) 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การ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สร้างความรู้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และวิธีการ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ที่เหมาะสมสําหรับการสร้างตัวเลือกเชิงเศรษฐศาสตร์ หรือเศรษฐกิจ มีความเข้าใจบทบาท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ในเชิง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เศรษฐศาสตร์ที่มีต่อ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สังคม และ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ใช้ทักษะการเป็นผู้ประกอบการในการยกระดับ และ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เพิ่มประสิทธิผล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อาชีพจน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นำมาประยุกต์ใช้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ดำรงชีวิต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 </a:t>
            </a:r>
            <a:endParaRPr lang="en-US" sz="26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เข้าใจและปฏิบัติตนเป็นพลเมืองที่ดี (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Civic Literacy</a:t>
            </a:r>
            <a:r>
              <a:rPr lang="en-US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การรู้จักทำหน้าที่และรับผิดชอบในฐานะสมาชิกหนึ่ง ของสังคมที่จะช่วยกัน</a:t>
            </a:r>
            <a:r>
              <a:rPr lang="th-TH" sz="2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</a:t>
            </a:r>
            <a:r>
              <a:rPr 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บ้านเมืองสงบสุขและเข้มแข็ง </a:t>
            </a:r>
            <a:endParaRPr lang="en-US" sz="26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4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ahoma" pitchFamily="34" charset="0"/>
                <a:cs typeface="Tahoma" pitchFamily="34" charset="0"/>
              </a:rPr>
              <a:t>การประเมินค่า (</a:t>
            </a:r>
            <a:r>
              <a:rPr lang="en-US" sz="4800" b="1" dirty="0">
                <a:latin typeface="Tahoma" pitchFamily="34" charset="0"/>
                <a:cs typeface="Tahoma" pitchFamily="34" charset="0"/>
              </a:rPr>
              <a:t>evaluating)</a:t>
            </a:r>
            <a:endParaRPr lang="th-TH" sz="4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95000"/>
                  </a:prstClr>
                </a:solidFill>
              </a:rPr>
              <a:pPr/>
              <a:t>70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71462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th-TH" sz="3600" b="1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Tahoma" pitchFamily="34" charset="0"/>
              </a:rPr>
              <a:t>ผู้เรียนสามารถตรวจสอบ อภิปรายตัดสินใจ วิพากษ์วิจารณ์ คัดเลือก หรือประเมินค่าอย่างสมเหตุสมผลและน่าเชื่อถือ</a:t>
            </a:r>
            <a:endParaRPr kumimoji="1" lang="en-AU" sz="3600" b="1" dirty="0">
              <a:solidFill>
                <a:srgbClr val="C00000"/>
              </a:solidFill>
              <a:latin typeface="Gulim" pitchFamily="34" charset="-127"/>
              <a:ea typeface="Gulim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977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ahoma" pitchFamily="34" charset="0"/>
                <a:cs typeface="Tahoma" pitchFamily="34" charset="0"/>
              </a:rPr>
              <a:t>การสร้างสรรค์ (</a:t>
            </a:r>
            <a:r>
              <a:rPr lang="en-AU" sz="4800" b="1" dirty="0">
                <a:latin typeface="Tahoma" pitchFamily="34" charset="0"/>
                <a:cs typeface="Tahoma" pitchFamily="34" charset="0"/>
              </a:rPr>
              <a:t>Creating</a:t>
            </a:r>
            <a:r>
              <a:rPr lang="th-TH" sz="48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98AE-2CC0-4B85-8CDB-FC0E40580958}" type="slidenum">
              <a:rPr lang="en-US" altLang="ko-KR" smtClean="0">
                <a:solidFill>
                  <a:prstClr val="black">
                    <a:tint val="95000"/>
                  </a:prstClr>
                </a:solidFill>
              </a:rPr>
              <a:pPr/>
              <a:t>71</a:t>
            </a:fld>
            <a:endParaRPr lang="en-US" altLang="ko-KR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714620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th-TH" sz="3600" b="1" dirty="0">
                <a:solidFill>
                  <a:srgbClr val="FF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ผู้เรียนสามารถ</a:t>
            </a:r>
            <a:r>
              <a:rPr lang="th-TH" altLang="th-TH" sz="3600" b="1" dirty="0">
                <a:solidFill>
                  <a:srgbClr val="FF0000"/>
                </a:solidFill>
                <a:latin typeface="Tahoma" pitchFamily="34" charset="0"/>
                <a:ea typeface="Times New Roman" panose="02020603050405020304" pitchFamily="18" charset="0"/>
                <a:cs typeface="Tahoma" pitchFamily="34" charset="0"/>
              </a:rPr>
              <a:t>ออกแบบ (</a:t>
            </a:r>
            <a:r>
              <a:rPr lang="en-US" altLang="th-TH" sz="3600" b="1" dirty="0">
                <a:solidFill>
                  <a:srgbClr val="FF0000"/>
                </a:solidFill>
                <a:latin typeface="Tahoma" pitchFamily="34" charset="0"/>
                <a:ea typeface="Times New Roman" panose="02020603050405020304" pitchFamily="18" charset="0"/>
                <a:cs typeface="Tahoma" pitchFamily="34" charset="0"/>
              </a:rPr>
              <a:t>Design) </a:t>
            </a:r>
            <a:r>
              <a:rPr lang="th-TH" altLang="th-TH" sz="3600" b="1" dirty="0">
                <a:solidFill>
                  <a:srgbClr val="FF0000"/>
                </a:solidFill>
                <a:latin typeface="Tahoma" pitchFamily="34" charset="0"/>
                <a:ea typeface="Times New Roman" panose="02020603050405020304" pitchFamily="18" charset="0"/>
                <a:cs typeface="Tahoma" pitchFamily="34" charset="0"/>
              </a:rPr>
              <a:t>วางแผน ผลิต ประดิษฐ์ พยากรณ์ ทำนาย สร้างสูตร จินตนาการสิ่งใหม่ๆ </a:t>
            </a:r>
            <a:r>
              <a:rPr kumimoji="1" lang="th-TH" sz="3600" b="1" dirty="0">
                <a:solidFill>
                  <a:srgbClr val="FF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โดยใช้ประสบการณ์เดิมเป็นฐานคิด</a:t>
            </a:r>
            <a:endParaRPr kumimoji="1" lang="en-AU" sz="3600" b="1" dirty="0">
              <a:solidFill>
                <a:srgbClr val="FF0000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004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กล่องข้อความ 19"/>
          <p:cNvSpPr txBox="1"/>
          <p:nvPr/>
        </p:nvSpPr>
        <p:spPr>
          <a:xfrm>
            <a:off x="164385" y="4190681"/>
            <a:ext cx="174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ข้อสอบเลือกตอบ</a:t>
            </a:r>
          </a:p>
        </p:txBody>
      </p:sp>
      <p:grpSp>
        <p:nvGrpSpPr>
          <p:cNvPr id="12" name="กลุ่ม 11"/>
          <p:cNvGrpSpPr/>
          <p:nvPr/>
        </p:nvGrpSpPr>
        <p:grpSpPr>
          <a:xfrm>
            <a:off x="713997" y="1307123"/>
            <a:ext cx="7969453" cy="4450641"/>
            <a:chOff x="713997" y="1307123"/>
            <a:chExt cx="7969453" cy="4450641"/>
          </a:xfrm>
        </p:grpSpPr>
        <p:cxnSp>
          <p:nvCxnSpPr>
            <p:cNvPr id="7" name="ตัวเชื่อมต่อตรง 6"/>
            <p:cNvCxnSpPr/>
            <p:nvPr/>
          </p:nvCxnSpPr>
          <p:spPr>
            <a:xfrm>
              <a:off x="966025" y="3568227"/>
              <a:ext cx="6820786" cy="24916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713997" y="1307123"/>
              <a:ext cx="707281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713997" y="5225148"/>
              <a:ext cx="701566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วงเล็บปีกกาขวา 16"/>
            <p:cNvSpPr/>
            <p:nvPr/>
          </p:nvSpPr>
          <p:spPr>
            <a:xfrm>
              <a:off x="6481796" y="1444067"/>
              <a:ext cx="504056" cy="3715862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วงเล็บปีกกาขวา 17"/>
            <p:cNvSpPr/>
            <p:nvPr/>
          </p:nvSpPr>
          <p:spPr>
            <a:xfrm rot="10800000">
              <a:off x="1776438" y="3620789"/>
              <a:ext cx="504056" cy="1551015"/>
            </a:xfrm>
            <a:prstGeom prst="rightBrace">
              <a:avLst>
                <a:gd name="adj1" fmla="val 8333"/>
                <a:gd name="adj2" fmla="val 4918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6937671" y="3103631"/>
              <a:ext cx="174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ข้อสอบเขียนตอบ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13475" y="1307123"/>
              <a:ext cx="4104456" cy="4450641"/>
              <a:chOff x="4716016" y="1960418"/>
              <a:chExt cx="4104456" cy="445064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16016" y="1960418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4" idx="0"/>
                  <a:endCxn id="50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0" idx="2"/>
                  <a:endCxn id="50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5642062" y="2480830"/>
                <a:ext cx="2386322" cy="3930229"/>
                <a:chOff x="5642062" y="2480830"/>
                <a:chExt cx="2386322" cy="3930229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642062" y="5949394"/>
                  <a:ext cx="2386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BLOOM (</a:t>
                  </a:r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ปรับปรุงใหม่</a:t>
                  </a:r>
                  <a:r>
                    <a: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)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074544" y="5283759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การจำ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074544" y="4658313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การเข้าใจ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083638" y="4174022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การนำไปใช้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069783" y="3771591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การวิเคราะห์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940152" y="3324734"/>
                  <a:ext cx="1679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การประเมินค่า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81872" y="2480830"/>
                  <a:ext cx="13782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การ</a:t>
                  </a:r>
                  <a:b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สร้างสรรค์</a:t>
                  </a:r>
                  <a:endParaRPr lang="en-US" sz="24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2818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60" name="Group 84"/>
          <p:cNvGraphicFramePr>
            <a:graphicFrameLocks noGrp="1"/>
          </p:cNvGraphicFramePr>
          <p:nvPr>
            <p:extLst/>
          </p:nvPr>
        </p:nvGraphicFramePr>
        <p:xfrm>
          <a:off x="285720" y="325190"/>
          <a:ext cx="8715436" cy="6356190"/>
        </p:xfrm>
        <a:graphic>
          <a:graphicData uri="http://schemas.openxmlformats.org/drawingml/2006/table">
            <a:tbl>
              <a:tblPr/>
              <a:tblGrid>
                <a:gridCol w="3146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24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320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มาตรฐานการเรียนรู้/ ตัวชี้วัด</a:t>
                      </a: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5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จำ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เข้า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ใจ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ประยุกต์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ใช้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เคราะห์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เมิน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สร้าง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สรรค์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1.1/..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อ่านออกเสียง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บทร้อยแก้ว และบทร้อยกรองได้ถูกต้อง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9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1.1/..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จับใจความสำคัญ สรุปความ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และรายละเอียดจากเรื่องที่อ่าน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1.1/.. 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วิเคราะห์และจำแนก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ข้อเท็จจริง ข้อมูลสนับสนุน และข้อคิดเห็นจากเรื่องที่อ่าน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1.1/..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อ่านหนังสือ บทความ หรือคำประพันธ์อย่างหลากหลายและ</a:t>
                      </a:r>
                      <a:r>
                        <a:rPr kumimoji="0" lang="th-TH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ประเมินคุณค่า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หรือแนวคิดที่ได้จากการอ่านเพื่อนำไปใช้แก้ปัญหาชีวิต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1.1/.. </a:t>
                      </a:r>
                      <a:r>
                        <a:rPr kumimoji="0" 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มีมารยาทในการอ่าน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715405" y="6357958"/>
            <a:ext cx="285752" cy="285752"/>
          </a:xfrm>
          <a:prstGeom prst="ellips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94848" y="1756823"/>
            <a:ext cx="2879064" cy="3078222"/>
            <a:chOff x="4094848" y="1756823"/>
            <a:chExt cx="2879064" cy="3078222"/>
          </a:xfrm>
        </p:grpSpPr>
        <p:sp>
          <p:nvSpPr>
            <p:cNvPr id="4" name="สี่เหลี่ยมผืนผ้า 1"/>
            <p:cNvSpPr/>
            <p:nvPr/>
          </p:nvSpPr>
          <p:spPr>
            <a:xfrm>
              <a:off x="5508104" y="1756823"/>
              <a:ext cx="1465808" cy="503126"/>
            </a:xfrm>
            <a:prstGeom prst="rect">
              <a:avLst/>
            </a:prstGeom>
            <a:solidFill>
              <a:srgbClr val="FFC000"/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เลือกตอบ</a:t>
              </a:r>
            </a:p>
          </p:txBody>
        </p:sp>
        <p:cxnSp>
          <p:nvCxnSpPr>
            <p:cNvPr id="5" name="ลูกศรเชื่อมต่อแบบตรง 3"/>
            <p:cNvCxnSpPr/>
            <p:nvPr/>
          </p:nvCxnSpPr>
          <p:spPr>
            <a:xfrm flipH="1">
              <a:off x="4501248" y="2248932"/>
              <a:ext cx="1006856" cy="345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วงรี 6"/>
            <p:cNvSpPr/>
            <p:nvPr/>
          </p:nvSpPr>
          <p:spPr>
            <a:xfrm>
              <a:off x="4094848" y="2542870"/>
              <a:ext cx="406400" cy="3979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4716016" y="4437112"/>
              <a:ext cx="406400" cy="3979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" name="ลูกศรเชื่อมต่อแบบตรง 3"/>
            <p:cNvCxnSpPr/>
            <p:nvPr/>
          </p:nvCxnSpPr>
          <p:spPr>
            <a:xfrm flipH="1">
              <a:off x="4930233" y="2259949"/>
              <a:ext cx="588888" cy="21211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364089" y="3511610"/>
            <a:ext cx="3104507" cy="1323434"/>
            <a:chOff x="5364088" y="3511610"/>
            <a:chExt cx="3104507" cy="1323434"/>
          </a:xfrm>
        </p:grpSpPr>
        <p:sp>
          <p:nvSpPr>
            <p:cNvPr id="14" name="สี่เหลี่ยมผืนผ้า 1"/>
            <p:cNvSpPr/>
            <p:nvPr/>
          </p:nvSpPr>
          <p:spPr>
            <a:xfrm>
              <a:off x="7002787" y="3645024"/>
              <a:ext cx="1465808" cy="503126"/>
            </a:xfrm>
            <a:prstGeom prst="rect">
              <a:avLst/>
            </a:prstGeom>
            <a:solidFill>
              <a:srgbClr val="92D050"/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เขียนตอบ</a:t>
              </a:r>
            </a:p>
          </p:txBody>
        </p:sp>
        <p:sp>
          <p:nvSpPr>
            <p:cNvPr id="15" name="วงรี 6"/>
            <p:cNvSpPr/>
            <p:nvPr/>
          </p:nvSpPr>
          <p:spPr>
            <a:xfrm>
              <a:off x="5364088" y="3511610"/>
              <a:ext cx="406400" cy="3979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วงรี 6"/>
            <p:cNvSpPr/>
            <p:nvPr/>
          </p:nvSpPr>
          <p:spPr>
            <a:xfrm>
              <a:off x="5940152" y="4437111"/>
              <a:ext cx="406400" cy="3979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7" name="ลูกศรเชื่อมต่อแบบตรง 3"/>
            <p:cNvCxnSpPr/>
            <p:nvPr/>
          </p:nvCxnSpPr>
          <p:spPr>
            <a:xfrm flipH="1" flipV="1">
              <a:off x="5770488" y="3734089"/>
              <a:ext cx="1232299" cy="1989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3"/>
            <p:cNvCxnSpPr/>
            <p:nvPr/>
          </p:nvCxnSpPr>
          <p:spPr>
            <a:xfrm flipH="1">
              <a:off x="6357763" y="3929363"/>
              <a:ext cx="616148" cy="6072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4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93102"/>
            <a:ext cx="8640960" cy="12527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solidFill>
                  <a:schemeClr val="accent1">
                    <a:satMod val="1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รูปแบบของข้อสอบ</a:t>
            </a:r>
            <a:r>
              <a:rPr lang="en-US" sz="6600" dirty="0" smtClean="0">
                <a:solidFill>
                  <a:schemeClr val="accent1">
                    <a:satMod val="1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6600" dirty="0">
              <a:solidFill>
                <a:schemeClr val="accent1">
                  <a:satMod val="1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74650" y="1989138"/>
            <a:ext cx="8229600" cy="11430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63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องค์ประกอบสำคัญของข้อสอบ</a:t>
            </a:r>
            <a:endParaRPr lang="en-US" sz="63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5200" b="1" dirty="0" smtClean="0">
                <a:solidFill>
                  <a:srgbClr val="006666"/>
                </a:solidFill>
                <a:latin typeface="TH SarabunPSK" pitchFamily="34" charset="-34"/>
                <a:cs typeface="TH SarabunPSK" pitchFamily="34" charset="-34"/>
              </a:rPr>
              <a:t>(รูปแบบเดียวกับข้อสอบ </a:t>
            </a:r>
            <a:r>
              <a:rPr lang="en-US" sz="5200" b="1" dirty="0" smtClean="0">
                <a:solidFill>
                  <a:srgbClr val="006666"/>
                </a:solidFill>
                <a:latin typeface="TH SarabunPSK" pitchFamily="34" charset="-34"/>
                <a:cs typeface="TH SarabunPSK" pitchFamily="34" charset="-34"/>
              </a:rPr>
              <a:t>PISA)</a:t>
            </a:r>
            <a:endParaRPr lang="th-TH" sz="5200" b="1" dirty="0">
              <a:solidFill>
                <a:srgbClr val="0066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2692" name="ตัวแทนเนื้อหา 2"/>
          <p:cNvSpPr txBox="1">
            <a:spLocks/>
          </p:cNvSpPr>
          <p:nvPr/>
        </p:nvSpPr>
        <p:spPr bwMode="auto">
          <a:xfrm>
            <a:off x="2822575" y="3284538"/>
            <a:ext cx="35385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h-TH" altLang="th-TH" sz="4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h-TH" altLang="th-TH" sz="4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โจทย์ข้อคำถาม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h-TH" altLang="th-TH" sz="4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9976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157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ครูสมศรีกลับมาจากไปเที่ยวต่างจังหวัดหลายวัน  เข้าไปในห้องนั่งเล่นพบว่า เก้าอี้มีฝุ่นจับเยอะ  โต๊ะมีแต่ฝุ่นผง พื้นห้องก็เต็มไปด้วยเศษดิน บนฝ้า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เพดานก็มี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แต่หยากไย่เต็มไปหมด วันนี้เป็นวันหยุดครูสมศรีจึงอยากจะทำความสะอาดห้องนั่งเล่น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813" y="2187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th-TH" sz="3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ตวช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บอกขั้นตอนใน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การทำงานและปรับปรุงการทำงานแต่ละขั้นตอน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331" y="910182"/>
            <a:ext cx="202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1. สถานการณ์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3" y="2780928"/>
            <a:ext cx="1810544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7024" y="2802846"/>
            <a:ext cx="6425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คำถาม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ครูสมศรีควรเรียงลำดับสิ่งที่จะต้องทำ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สะอาดตามข้อใด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7035" y="3817783"/>
            <a:ext cx="62810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คำตอบ</a:t>
            </a:r>
          </a:p>
          <a:p>
            <a:pPr marL="514350" indent="-514350">
              <a:buFontTx/>
              <a:buAutoNum type="arabicParenR"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เก้าอี้  โต๊ะ  พื้นห้อง  ฝ้าเพดาน</a:t>
            </a:r>
          </a:p>
          <a:p>
            <a:pPr marL="514350" indent="-514350">
              <a:buFontTx/>
              <a:buAutoNum type="arabicParenR"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โต๊ะ  พื้นห้อง 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ม้านั่ง  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ฝ้าเพดาน</a:t>
            </a:r>
          </a:p>
          <a:p>
            <a:pPr marL="514350" indent="-514350">
              <a:buFontTx/>
              <a:buAutoNum type="arabicParenR"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พื้นห้อง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ม้านั่ง 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โต๊ะ  ฝ้าเพดาน</a:t>
            </a:r>
          </a:p>
          <a:p>
            <a:pPr marL="514350" indent="-514350">
              <a:buFontTx/>
              <a:buAutoNum type="arabicParenR"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ฝ้าเพดาน โต๊ะ  เก้าอี้  พื้นห้อง  </a:t>
            </a:r>
          </a:p>
          <a:p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Tx/>
              <a:buAutoNum type="arabicParenR"/>
            </a:pP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6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57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ครูสมศรีกลับมาจากไปเที่ยวต่างจังหวัดหลายวัน  เข้าไปในห้องนั่งเล่นพบว่า เก้าอี้มีฝุ่นจับเยอะ  โต๊ะมีแต่ฝุ่นผง พื้นห้องก็เต็มไปด้วยเศษดิน บนฝ้าเพดานก้อมีแต่หยากไย่เต็มไปหมด วันนี้เป็นวันหยุดครูสมศรีจึงอยากจะทำความสะอาดห้องนั่งเล่น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85FF-A970-42FA-810E-589EE77C668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3" y="2780928"/>
            <a:ext cx="1810544" cy="2160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813" y="2187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ตวช. อภิปรายแนวทางในการทำงานและปรับปรุงการทำงานแต่ละขั้นตอน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331" y="910182"/>
            <a:ext cx="202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1. สถานการณ์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7024" y="2802846"/>
            <a:ext cx="6425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คำถาม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ถ้าครูสมศรีจึงเริ่มทำความสะอาดเก้าอี้ด้วยไม้ปัดขนไก่ ตามด้วยใช้ผ้าเช็ดโต๊ะ และใช้ไม้กวาดทางมะพร้าวกวาดพื้น สุดท้ายใช้ไม้กวาดดอกหญ้าปัดหยากไย่บนเพดาน  นักเรียนคิดว่าการทำความสะอาดห้องนั่งเล่นของครูสมศรีถูกต้องหรือไม่อย่างไร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149" y="4941168"/>
            <a:ext cx="8197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คำตอบ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ไม่ถูกต้อง 1)ครูสมศรีเรียงขั้นตอนการทำความสะอาดผิด ควรเริ่มจากทำความสะอาดฝ้าเพดาน ตามด้วยโต๊ะ  เก้าอี้ และพื้น 2)ใช้อุปกรณ์ผิด ควรใช้ไม้กวาดดอกหญ้ากวาดพื้น และควรใช้ไม้กวาดหยากไย่ทำความสะอาดฝ้าเพดาน </a:t>
            </a:r>
          </a:p>
        </p:txBody>
      </p:sp>
    </p:spTree>
    <p:extLst>
      <p:ext uri="{BB962C8B-B14F-4D97-AF65-F5344CB8AC3E}">
        <p14:creationId xmlns:p14="http://schemas.microsoft.com/office/powerpoint/2010/main" val="13877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32" y="617345"/>
            <a:ext cx="9144000" cy="90805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หลักการคัดเลือกข้อสอบในการวัดผลในชั้นเรียน</a:t>
            </a:r>
            <a:endParaRPr lang="th-TH" b="1" dirty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3886" y="1921036"/>
            <a:ext cx="7043057" cy="2063135"/>
            <a:chOff x="391886" y="1790407"/>
            <a:chExt cx="7043057" cy="2063135"/>
          </a:xfrm>
        </p:grpSpPr>
        <p:sp>
          <p:nvSpPr>
            <p:cNvPr id="9" name="Rectangle 8"/>
            <p:cNvSpPr/>
            <p:nvPr/>
          </p:nvSpPr>
          <p:spPr>
            <a:xfrm>
              <a:off x="391886" y="1790407"/>
              <a:ext cx="7043057" cy="2063135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1681847" y="2333696"/>
              <a:ext cx="1540325" cy="1143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ข้อสอบ</a:t>
              </a:r>
              <a:endPara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ี่เหลี่ยมผืนผ้า 7"/>
            <p:cNvSpPr/>
            <p:nvPr/>
          </p:nvSpPr>
          <p:spPr>
            <a:xfrm>
              <a:off x="5034647" y="2344582"/>
              <a:ext cx="1540325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ตัวชี้วัด</a:t>
              </a:r>
              <a:endPara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66057" y="2166257"/>
              <a:ext cx="566057" cy="479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</a:rPr>
                <a:t>1</a:t>
              </a:r>
              <a:endParaRPr lang="th-TH" sz="2000" dirty="0">
                <a:solidFill>
                  <a:prstClr val="white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0800000">
              <a:off x="3548518" y="2535086"/>
              <a:ext cx="1055914" cy="762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64772" y="4223385"/>
            <a:ext cx="7043057" cy="2063135"/>
            <a:chOff x="391886" y="1790407"/>
            <a:chExt cx="7043057" cy="2063135"/>
          </a:xfrm>
        </p:grpSpPr>
        <p:sp>
          <p:nvSpPr>
            <p:cNvPr id="21" name="Rectangle 20"/>
            <p:cNvSpPr/>
            <p:nvPr/>
          </p:nvSpPr>
          <p:spPr>
            <a:xfrm>
              <a:off x="391886" y="1790407"/>
              <a:ext cx="7043057" cy="2063135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2" name="สี่เหลี่ยมผืนผ้า 7"/>
            <p:cNvSpPr/>
            <p:nvPr/>
          </p:nvSpPr>
          <p:spPr>
            <a:xfrm>
              <a:off x="5023761" y="2166257"/>
              <a:ext cx="1540325" cy="1143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ข้อสอบ</a:t>
              </a:r>
              <a:endPara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สี่เหลี่ยมผืนผ้า 7"/>
            <p:cNvSpPr/>
            <p:nvPr/>
          </p:nvSpPr>
          <p:spPr>
            <a:xfrm>
              <a:off x="1670961" y="2250470"/>
              <a:ext cx="1540325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ตัวชี้วัด</a:t>
              </a:r>
              <a:endPara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66057" y="2166257"/>
              <a:ext cx="566057" cy="479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</a:rPr>
                <a:t>2</a:t>
              </a:r>
              <a:endParaRPr lang="th-TH" sz="2000" dirty="0">
                <a:solidFill>
                  <a:prstClr val="white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0800000">
              <a:off x="3548518" y="2535086"/>
              <a:ext cx="1055914" cy="762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9736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3476" y="735185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เปรียบเทียบและเรียงลำดับเศษส่วนและทศนิยมไม่เกินสามตำแหน่ง</a:t>
            </a:r>
            <a:endParaRPr lang="th-TH" sz="3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7136" y="2514603"/>
                <a:ext cx="7450282" cy="359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>
                    <a:solidFill>
                      <a:srgbClr val="C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คำถาม</a:t>
                </a:r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ข้อใดเรียงลำดับค่าของจำนวนจากมากไปหาน้อย </a:t>
                </a:r>
              </a:p>
              <a:p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ก.   0.82,   </a:t>
                </a:r>
                <a14:m>
                  <m:oMath xmlns:m="http://schemas.openxmlformats.org/officeDocument/2006/math">
                    <m:r>
                      <a:rPr lang="th-TH" sz="36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f>
                      <m:fPr>
                        <m:ctrlP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num>
                      <m:den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𝟒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,    0.4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𝟐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ข.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num>
                      <m:den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𝟒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,  0.69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𝟐</m:t>
                        </m:r>
                      </m:num>
                      <m:den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,  0.32</a:t>
                </a:r>
              </a:p>
              <a:p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ค.   0.60,   </a:t>
                </a:r>
                <a14:m>
                  <m:oMath xmlns:m="http://schemas.openxmlformats.org/officeDocument/2006/math">
                    <m:r>
                      <a:rPr lang="th-TH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num>
                      <m:den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𝟒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,    0.79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𝟖</m:t>
                        </m:r>
                      </m:num>
                      <m:den>
                        <m:r>
                          <a:rPr lang="th-TH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𝟗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endParaRPr lang="th-TH" sz="3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6" y="2514603"/>
                <a:ext cx="7450282" cy="3598357"/>
              </a:xfrm>
              <a:prstGeom prst="rect">
                <a:avLst/>
              </a:prstGeom>
              <a:blipFill rotWithShape="0">
                <a:blip r:embed="rId2"/>
                <a:stretch>
                  <a:fillRect l="-2537" t="-2712" r="-106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478425" y="1757763"/>
            <a:ext cx="4210754" cy="465892"/>
            <a:chOff x="4478425" y="1757763"/>
            <a:chExt cx="4210754" cy="465892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4478425" y="1757763"/>
              <a:ext cx="421075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286500" y="1812403"/>
              <a:ext cx="415636" cy="4112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55793" y="1117693"/>
            <a:ext cx="3122632" cy="1174596"/>
            <a:chOff x="1355793" y="1117693"/>
            <a:chExt cx="3122632" cy="1174596"/>
          </a:xfrm>
        </p:grpSpPr>
        <p:sp>
          <p:nvSpPr>
            <p:cNvPr id="2" name="วงรี 1"/>
            <p:cNvSpPr/>
            <p:nvPr/>
          </p:nvSpPr>
          <p:spPr>
            <a:xfrm>
              <a:off x="1355793" y="1117693"/>
              <a:ext cx="1512168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3182281" y="1117693"/>
              <a:ext cx="1296144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66645" y="1881037"/>
              <a:ext cx="415636" cy="4112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4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3476" y="735185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เปรียบเทียบและเรียงลำดับเศษส่วนและทศนิยมไม่เกินสามตำแหน่ง</a:t>
            </a:r>
            <a:endParaRPr lang="th-TH" sz="3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891" y="2680859"/>
                <a:ext cx="785552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>
                    <a:solidFill>
                      <a:srgbClr val="C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สถานการณ์</a:t>
                </a:r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num>
                      <m:den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𝟒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𝟐</m:t>
                        </m:r>
                      </m:num>
                      <m:den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𝟑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𝟖</m:t>
                        </m:r>
                      </m:num>
                      <m:den>
                        <m:r>
                          <a:rPr lang="th-TH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H SarabunPSK" panose="020B0500040200020003" pitchFamily="34" charset="-34"/>
                          </a:rPr>
                          <m:t>𝟗</m:t>
                        </m:r>
                      </m:den>
                    </m:f>
                  </m:oMath>
                </a14:m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,  0.69 , 0.32,  0.79   </a:t>
                </a:r>
              </a:p>
              <a:p>
                <a:r>
                  <a:rPr lang="th-TH" sz="3600" b="1" dirty="0">
                    <a:solidFill>
                      <a:srgbClr val="C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คำถาม  </a:t>
                </a:r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จากจำนวนที่กำหนดให้ข้างต้น จงเรียงลำดับจำนวนที่มีค่าจากมากไปหาน้อย </a:t>
                </a:r>
              </a:p>
              <a:p>
                <a:r>
                  <a:rPr lang="th-TH" sz="3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2680859"/>
                <a:ext cx="7855527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327" r="-186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478425" y="1757763"/>
            <a:ext cx="4210754" cy="465892"/>
            <a:chOff x="4478425" y="1757763"/>
            <a:chExt cx="4210754" cy="465892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4478425" y="1757763"/>
              <a:ext cx="421075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286500" y="1812403"/>
              <a:ext cx="415636" cy="4112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55793" y="1117693"/>
            <a:ext cx="3122632" cy="1174596"/>
            <a:chOff x="1355793" y="1117693"/>
            <a:chExt cx="3122632" cy="1174596"/>
          </a:xfrm>
        </p:grpSpPr>
        <p:sp>
          <p:nvSpPr>
            <p:cNvPr id="2" name="วงรี 1"/>
            <p:cNvSpPr/>
            <p:nvPr/>
          </p:nvSpPr>
          <p:spPr>
            <a:xfrm>
              <a:off x="1355793" y="1117693"/>
              <a:ext cx="1512168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3182281" y="1117693"/>
              <a:ext cx="1296144" cy="7920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66645" y="1881037"/>
              <a:ext cx="415636" cy="4112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8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878047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ผล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การเรียนรู้ด้าน</a:t>
            </a:r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คุณลักษณะ (21</a:t>
            </a:r>
            <a:r>
              <a:rPr lang="en-US" sz="4000" b="1" baseline="30000" dirty="0" err="1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</a:t>
            </a:r>
            <a:r>
              <a:rPr lang="en-US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Century Themes</a:t>
            </a:r>
            <a:r>
              <a:rPr lang="en-US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4000" b="1" dirty="0">
              <a:solidFill>
                <a:srgbClr val="70AD47">
                  <a:lumMod val="50000"/>
                </a:srgb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27" y="1653074"/>
            <a:ext cx="8572500" cy="266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2.4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เข้าใจและสามารถ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ชีวิตให้เป็นผู้มีสุขภาพดี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(Health Literacy) 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หมายถึง การ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ดำรง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ตนให้เป็นผู้มีสุขภาพที่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ดีด้วย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ตนเอง เช่น การรู้จักรับประทานอาหารที่มีประโยชน์ รู้จัก ออก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กำลัง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กาย 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และรู้จัก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ป้องกันตนเองให้ปลอดภัย </a:t>
            </a:r>
            <a:endParaRPr lang="en-US" sz="26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en-US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2.5 </a:t>
            </a:r>
            <a:r>
              <a:rPr lang="th-TH" sz="26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</a:t>
            </a:r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เข้าใจและปฏิบัติเป็นในด้านสิ่งแวดล้อม</a:t>
            </a:r>
            <a:r>
              <a:rPr lang="en-US" sz="2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(Environmental Literacy</a:t>
            </a:r>
            <a:r>
              <a:rPr lang="en-US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หมายถึง การมีจิตสำนึกที่จะให้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ความร่วมมือ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และปฏิบัติตนในการดูแลทรัพยากรธรรมชาติและ สิ่งแวดล้อม โดย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อยู่ในสภาพที่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ดีเหมาะสม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ต่อการ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ดำรงชีวิตของ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ทุกคน </a:t>
            </a:r>
            <a:endParaRPr lang="en-US" sz="26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56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โจทย์ปัญหา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648" y="1700808"/>
            <a:ext cx="64190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6600" b="1" dirty="0" smtClean="0"/>
              <a:t>		</a:t>
            </a:r>
            <a:r>
              <a:rPr lang="en-US" sz="6600" b="1" dirty="0" smtClean="0"/>
              <a:t>1   =   4</a:t>
            </a:r>
          </a:p>
          <a:p>
            <a:pPr marL="0" indent="0">
              <a:buNone/>
            </a:pPr>
            <a:r>
              <a:rPr lang="en-US" sz="6600" b="1" dirty="0"/>
              <a:t>	</a:t>
            </a:r>
            <a:r>
              <a:rPr lang="en-US" sz="6600" b="1" dirty="0" smtClean="0"/>
              <a:t>	2   =   6</a:t>
            </a:r>
          </a:p>
          <a:p>
            <a:pPr marL="0" indent="0">
              <a:buNone/>
            </a:pPr>
            <a:r>
              <a:rPr lang="en-US" sz="6600" b="1" dirty="0"/>
              <a:t>	</a:t>
            </a:r>
            <a:r>
              <a:rPr lang="en-US" sz="6600" b="1" dirty="0" smtClean="0"/>
              <a:t>	3   =   8</a:t>
            </a:r>
          </a:p>
          <a:p>
            <a:pPr marL="0" indent="0">
              <a:buNone/>
            </a:pPr>
            <a:r>
              <a:rPr lang="en-US" sz="6600" b="1" dirty="0"/>
              <a:t>	</a:t>
            </a:r>
            <a:r>
              <a:rPr lang="en-US" sz="6600" b="1" dirty="0" smtClean="0"/>
              <a:t>	4   =   </a:t>
            </a:r>
            <a:r>
              <a:rPr lang="th-TH" sz="8000" b="1" dirty="0" smtClean="0"/>
              <a:t>?</a:t>
            </a:r>
            <a:endParaRPr lang="th-TH" sz="8000" b="1" dirty="0"/>
          </a:p>
        </p:txBody>
      </p:sp>
    </p:spTree>
    <p:extLst>
      <p:ext uri="{BB962C8B-B14F-4D97-AF65-F5344CB8AC3E}">
        <p14:creationId xmlns:p14="http://schemas.microsoft.com/office/powerpoint/2010/main" val="17519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โจทย์ปัญหา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พ่อของ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 Susan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มีลูก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คน ประกอบด้วย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	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endParaRPr lang="en-US" sz="4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 </a:t>
            </a:r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endParaRPr lang="en-US" sz="4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	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 </a:t>
            </a:r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</a:t>
            </a:r>
            <a:endParaRPr lang="th-TH" sz="4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	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en-US" sz="4800" b="1" dirty="0" err="1" smtClean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endParaRPr lang="th-TH" sz="4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	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……………</a:t>
            </a:r>
          </a:p>
          <a:p>
            <a:pPr marL="0" indent="0">
              <a:buNone/>
            </a:pPr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คำถาม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ลูกคนที่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มีชื่อว่าอะไร</a:t>
            </a:r>
          </a:p>
          <a:p>
            <a:pPr marL="0" indent="0">
              <a:buNone/>
            </a:pP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0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โจทย์ปัญหา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    ในห้องกิจกรรมอิสระ ของชั้น ป.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มีกิจกรรมให้นักเรียนทำอยู่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 5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คือ อ่านหนังสือ วาดรูป เล่นหมาก</a:t>
            </a:r>
            <a:r>
              <a:rPr lang="th-TH" sz="3500" b="1" dirty="0" err="1" smtClean="0">
                <a:latin typeface="TH SarabunPSK" pitchFamily="34" charset="-34"/>
                <a:cs typeface="TH SarabunPSK" pitchFamily="34" charset="-34"/>
              </a:rPr>
              <a:t>ฮอส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ดูหนัง และ        ฟังเพลง  โดย นักเรียนแต่ละคนทำกิจกรรมดังนี้</a:t>
            </a:r>
            <a:br>
              <a:rPr lang="th-TH" sz="3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สมชาติ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อ่านหนังสือ</a:t>
            </a:r>
          </a:p>
          <a:p>
            <a:pPr marL="0" indent="0"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สมศักดิ์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เล่นหมาก</a:t>
            </a:r>
            <a:r>
              <a:rPr lang="th-TH" sz="3500" b="1" dirty="0" err="1" smtClean="0">
                <a:latin typeface="TH SarabunPSK" pitchFamily="34" charset="-34"/>
                <a:cs typeface="TH SarabunPSK" pitchFamily="34" charset="-34"/>
              </a:rPr>
              <a:t>ฮอส</a:t>
            </a:r>
            <a:endParaRPr lang="th-TH" sz="3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สมศรี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  :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วาดรูป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สมบรูณ์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ดูหนัง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	สมชาย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.......................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5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คำถาม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 อยากทราบว่า สมชาย ทำกิจกรรมอะไร</a:t>
            </a:r>
          </a:p>
          <a:p>
            <a:pPr marL="0" indent="0">
              <a:buNone/>
            </a:pPr>
            <a:endParaRPr lang="th-TH" sz="3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5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87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โจทย์ปัญหา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ปลวกตัวหนึ่ง เดินตามปลวกอีก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marL="0" indent="0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ปลวก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ตัวหนึ่ง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เดินนำปลวก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อีก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marL="0" indent="0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ปลวก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ตัวหนึ่ง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เดินอยู่ระหว่างปลวก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อีก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คำถาม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อยากทราบว่า มีปลวกทั้งหมดกี่ตัว</a:t>
            </a: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03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819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ผม กับ สมศรี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“ลูกของสมศรี เป็น แม่ของลูกผม”</a:t>
            </a:r>
          </a:p>
          <a:p>
            <a:pPr marL="0" indent="0" algn="ctr">
              <a:buNone/>
            </a:pP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อยากทราบว่า </a:t>
            </a:r>
          </a:p>
          <a:p>
            <a:pPr marL="0" indent="0" algn="ctr">
              <a:buNone/>
            </a:pP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ผมกับสมศรีมีความสัมพันธ์กันอย่างไร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32575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7200" b="1" u="sng" dirty="0" smtClean="0">
                <a:latin typeface="TH SarabunPSK" pitchFamily="34" charset="-34"/>
                <a:cs typeface="TH SarabunPSK" pitchFamily="34" charset="-34"/>
              </a:rPr>
              <a:t>โจทย์</a:t>
            </a: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 ข้อใดเขียนผิด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9632" y="2143397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AutoNum type="thaiAlphaPeriod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กานเวลา</a:t>
            </a:r>
          </a:p>
          <a:p>
            <a:pPr marL="514350" indent="-514350">
              <a:buAutoNum type="thaiAlphaPeriod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</a:p>
          <a:p>
            <a:pPr marL="514350" indent="-514350">
              <a:buAutoNum type="thaiAlphaPeriod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วิชาการ</a:t>
            </a:r>
          </a:p>
          <a:p>
            <a:pPr marL="514350" indent="-514350">
              <a:buAutoNum type="thaiAlphaPeriod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ผิด</a:t>
            </a:r>
          </a:p>
          <a:p>
            <a:pPr marL="514350" indent="-514350">
              <a:buAutoNum type="thaiAlphaPeriod"/>
            </a:pPr>
            <a:endParaRPr lang="th-TH" sz="5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thaiAlphaPeriod"/>
            </a:pP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โจทย์ปัญหา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      กาเอ๋ยกา  บินมา..............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u="sng" dirty="0" smtClean="0">
                <a:latin typeface="TH SarabunPSK" pitchFamily="34" charset="-34"/>
                <a:cs typeface="TH SarabunPSK" pitchFamily="34" charset="-34"/>
              </a:rPr>
              <a:t>โจทย์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ข้อใดถูกที่สุด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ก.  ไวไว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ข.  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มาม่า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ค.  ยำยำช้างน้อย</a:t>
            </a:r>
          </a:p>
        </p:txBody>
      </p:sp>
    </p:spTree>
    <p:extLst>
      <p:ext uri="{BB962C8B-B14F-4D97-AF65-F5344CB8AC3E}">
        <p14:creationId xmlns:p14="http://schemas.microsoft.com/office/powerpoint/2010/main" val="30890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4614" y="692696"/>
            <a:ext cx="81478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โจทย์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น้ำในแก้วมีปริมาตรเท่ากับข้อใด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ก.  5.00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ข.  5.99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ค.  6.00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ง.   6.25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683568" y="1556792"/>
            <a:ext cx="4104456" cy="3009328"/>
            <a:chOff x="323528" y="1556792"/>
            <a:chExt cx="4104456" cy="3009328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822537"/>
              <a:ext cx="3105583" cy="2743583"/>
            </a:xfrm>
            <a:prstGeom prst="rect">
              <a:avLst/>
            </a:prstGeom>
          </p:spPr>
        </p:pic>
        <p:cxnSp>
          <p:nvCxnSpPr>
            <p:cNvPr id="16" name="ตัวเชื่อมต่อตรง 15"/>
            <p:cNvCxnSpPr/>
            <p:nvPr/>
          </p:nvCxnSpPr>
          <p:spPr>
            <a:xfrm>
              <a:off x="323528" y="4513121"/>
              <a:ext cx="4104456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/>
            <p:nvPr/>
          </p:nvCxnSpPr>
          <p:spPr>
            <a:xfrm>
              <a:off x="3685044" y="2773499"/>
              <a:ext cx="0" cy="168247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2843808" y="1556792"/>
              <a:ext cx="1176702" cy="792088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กล่องข้อความ 21"/>
            <p:cNvSpPr txBox="1"/>
            <p:nvPr/>
          </p:nvSpPr>
          <p:spPr>
            <a:xfrm>
              <a:off x="3347864" y="1556792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2.0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3684187" y="3414680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3.5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0" name="ลูกศรเชื่อมต่อแบบตรง 9"/>
            <p:cNvCxnSpPr/>
            <p:nvPr/>
          </p:nvCxnSpPr>
          <p:spPr>
            <a:xfrm flipH="1">
              <a:off x="611560" y="2595193"/>
              <a:ext cx="1080120" cy="104983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กล่องข้อความ 22"/>
            <p:cNvSpPr txBox="1"/>
            <p:nvPr/>
          </p:nvSpPr>
          <p:spPr>
            <a:xfrm>
              <a:off x="875018" y="2884874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1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4614" y="692696"/>
            <a:ext cx="81478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โจทย์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น้ำในแก้วมีปริมาตรเท่ากับข้อใด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ก.  4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ข.  5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ค.  6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				ง.   7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683568" y="1556792"/>
            <a:ext cx="4104456" cy="3009328"/>
            <a:chOff x="323528" y="1556792"/>
            <a:chExt cx="4104456" cy="3009328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822537"/>
              <a:ext cx="3105583" cy="2743583"/>
            </a:xfrm>
            <a:prstGeom prst="rect">
              <a:avLst/>
            </a:prstGeom>
          </p:spPr>
        </p:pic>
        <p:cxnSp>
          <p:nvCxnSpPr>
            <p:cNvPr id="16" name="ตัวเชื่อมต่อตรง 15"/>
            <p:cNvCxnSpPr/>
            <p:nvPr/>
          </p:nvCxnSpPr>
          <p:spPr>
            <a:xfrm>
              <a:off x="323528" y="4513121"/>
              <a:ext cx="4104456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/>
            <p:nvPr/>
          </p:nvCxnSpPr>
          <p:spPr>
            <a:xfrm>
              <a:off x="3685044" y="2773499"/>
              <a:ext cx="0" cy="168247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2843808" y="1556792"/>
              <a:ext cx="1176702" cy="792088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กล่องข้อความ 21"/>
            <p:cNvSpPr txBox="1"/>
            <p:nvPr/>
          </p:nvSpPr>
          <p:spPr>
            <a:xfrm>
              <a:off x="3347864" y="1556792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2.0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3684187" y="3414680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3.5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0" name="ลูกศรเชื่อมต่อแบบตรง 9"/>
            <p:cNvCxnSpPr/>
            <p:nvPr/>
          </p:nvCxnSpPr>
          <p:spPr>
            <a:xfrm flipH="1">
              <a:off x="611560" y="2595193"/>
              <a:ext cx="1080120" cy="104983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กล่องข้อความ 22"/>
            <p:cNvSpPr txBox="1"/>
            <p:nvPr/>
          </p:nvSpPr>
          <p:spPr>
            <a:xfrm>
              <a:off x="875018" y="2884874"/>
              <a:ext cx="67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หยดน้ำ 4"/>
          <p:cNvSpPr/>
          <p:nvPr/>
        </p:nvSpPr>
        <p:spPr>
          <a:xfrm rot="17812088">
            <a:off x="4148192" y="2827647"/>
            <a:ext cx="233647" cy="259307"/>
          </a:xfrm>
          <a:prstGeom prst="teardrop">
            <a:avLst>
              <a:gd name="adj" fmla="val 1141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หยดน้ำ 14"/>
          <p:cNvSpPr/>
          <p:nvPr/>
        </p:nvSpPr>
        <p:spPr>
          <a:xfrm rot="17812088">
            <a:off x="4363773" y="3205986"/>
            <a:ext cx="315487" cy="276238"/>
          </a:xfrm>
          <a:prstGeom prst="teardrop">
            <a:avLst>
              <a:gd name="adj" fmla="val 1141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930496"/>
            <a:ext cx="822960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การวัดและประเมินผลตัวชี้วัด</a:t>
            </a:r>
            <a:b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ทักษะกระบวนการ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(Process &amp; Skill: P)</a:t>
            </a:r>
            <a:endParaRPr lang="th-TH" sz="5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39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9" y="139900"/>
            <a:ext cx="1599576" cy="467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6395149"/>
            <a:ext cx="33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ผลการเรียนรู้ของผู้เรียน (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Student Outcomes) 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2" y="878047"/>
            <a:ext cx="847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ผลการเรียนรู้ด้านทักษะ (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727" y="1653074"/>
            <a:ext cx="85725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3.1 ทักษะ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ด้านการเรียนรู้และนวัตกรรม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and Innovation Skills) </a:t>
            </a:r>
            <a:endParaRPr lang="th-TH" sz="3200" b="1" dirty="0" smtClean="0">
              <a:solidFill>
                <a:srgbClr val="C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ทักษะด้านข้อมูลสารสนเทศ สื่อ และเทคโนโลยี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Information, Media and Technology Skills)</a:t>
            </a:r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indent="457200">
              <a:lnSpc>
                <a:spcPct val="107000"/>
              </a:lnSpc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 ทักษะด้านชีวิตและอาชีพ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Life and Career Skills) </a:t>
            </a:r>
          </a:p>
        </p:txBody>
      </p:sp>
    </p:spTree>
    <p:extLst>
      <p:ext uri="{BB962C8B-B14F-4D97-AF65-F5344CB8AC3E}">
        <p14:creationId xmlns:p14="http://schemas.microsoft.com/office/powerpoint/2010/main" val="6204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12" y="323284"/>
            <a:ext cx="9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การประเมินภาคปฏิบัติ (</a:t>
            </a:r>
            <a:r>
              <a:rPr lang="en-US" sz="3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Performance Assessment)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106307" y="1196752"/>
            <a:ext cx="8866502" cy="4709028"/>
            <a:chOff x="106307" y="1196752"/>
            <a:chExt cx="8866502" cy="4709028"/>
          </a:xfrm>
        </p:grpSpPr>
        <p:sp>
          <p:nvSpPr>
            <p:cNvPr id="6" name="Rounded Rectangle 89"/>
            <p:cNvSpPr/>
            <p:nvPr/>
          </p:nvSpPr>
          <p:spPr bwMode="auto">
            <a:xfrm>
              <a:off x="3711377" y="1196752"/>
              <a:ext cx="2616470" cy="73443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rPr>
                <a:t>มาตรฐานและตัวชี้วัด</a:t>
              </a:r>
            </a:p>
            <a:p>
              <a:pPr algn="ctr" defTabSz="457200"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rPr>
                <a:t>ตามหลักสูตรฯ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6592" y="2409669"/>
              <a:ext cx="1670474" cy="11366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การประเมินเพื่อปรับปรุงและพัฒนา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(Formative Assessment)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307" y="5013176"/>
              <a:ext cx="1854517" cy="8926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การประเมินเพื่อตัดสินผล</a:t>
              </a:r>
              <a:b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การเรียน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sz="16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(Summative Assessment)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109463" y="2178974"/>
              <a:ext cx="4798018" cy="13860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033082" y="1933309"/>
              <a:ext cx="0" cy="3087429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130245" y="220626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333592" y="217897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759198" y="2178974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011596" y="2191015"/>
              <a:ext cx="0" cy="397348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576540" y="2588363"/>
              <a:ext cx="1065847" cy="9715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1</a:t>
              </a:r>
            </a:p>
            <a:p>
              <a:pPr algn="ctr" defTabSz="457200"/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K </a:t>
              </a:r>
              <a:r>
                <a:rPr lang="en-US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P </a:t>
              </a:r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A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893024" y="2154663"/>
              <a:ext cx="1" cy="2786505"/>
            </a:xfrm>
            <a:prstGeom prst="straightConnector1">
              <a:avLst/>
            </a:prstGeom>
            <a:ln w="4127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804811" y="2568066"/>
              <a:ext cx="1065847" cy="9715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</a:p>
            <a:p>
              <a:pPr algn="ctr" defTabSz="457200"/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K 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78673" y="2568066"/>
              <a:ext cx="1065847" cy="9715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หน่วยที่...</a:t>
              </a:r>
              <a:endPara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62000" y="2576322"/>
              <a:ext cx="1065847" cy="97159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หน่วยที่ </a:t>
              </a:r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defTabSz="457200"/>
              <a:r>
                <a: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K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93508" y="5020595"/>
              <a:ext cx="2159569" cy="652211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สอบกลางภาค/ปีการศึกษา</a:t>
              </a:r>
              <a:endPara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13240" y="5020738"/>
              <a:ext cx="2159569" cy="652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000" b="1" dirty="0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rPr>
                <a:t>สอบปลายภาค/ปีการศึกษา</a:t>
              </a:r>
              <a:endParaRPr lang="en-US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960824" y="2728701"/>
              <a:ext cx="491431" cy="394855"/>
            </a:xfrm>
            <a:prstGeom prst="rightArrow">
              <a:avLst/>
            </a:prstGeom>
            <a:solidFill>
              <a:srgbClr val="00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2085109" y="5149272"/>
              <a:ext cx="1715032" cy="3948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6146444" y="5149271"/>
              <a:ext cx="590179" cy="3948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7" name="Rectangle 63"/>
            <p:cNvSpPr/>
            <p:nvPr/>
          </p:nvSpPr>
          <p:spPr>
            <a:xfrm>
              <a:off x="2409618" y="4059948"/>
              <a:ext cx="1441253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ชิ้นงาน</a:t>
              </a:r>
              <a:r>
                <a: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ภารกิจ</a:t>
              </a:r>
              <a:endPara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ลูกศรลง 6"/>
            <p:cNvSpPr/>
            <p:nvPr/>
          </p:nvSpPr>
          <p:spPr>
            <a:xfrm>
              <a:off x="2843001" y="3682952"/>
              <a:ext cx="532924" cy="30574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39552" y="4059947"/>
              <a:ext cx="1317514" cy="652211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การประเมินภาคปฏิบัติ</a:t>
              </a:r>
            </a:p>
          </p:txBody>
        </p:sp>
        <p:cxnSp>
          <p:nvCxnSpPr>
            <p:cNvPr id="10" name="ลูกศรเชื่อมต่อแบบตรง 9"/>
            <p:cNvCxnSpPr>
              <a:stCxn id="8" idx="3"/>
              <a:endCxn id="27" idx="1"/>
            </p:cNvCxnSpPr>
            <p:nvPr/>
          </p:nvCxnSpPr>
          <p:spPr>
            <a:xfrm>
              <a:off x="1857066" y="4386053"/>
              <a:ext cx="55255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3342780" y="420871"/>
            <a:ext cx="2423637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grpSp>
        <p:nvGrpSpPr>
          <p:cNvPr id="26" name="กลุ่ม 25"/>
          <p:cNvGrpSpPr/>
          <p:nvPr/>
        </p:nvGrpSpPr>
        <p:grpSpPr>
          <a:xfrm>
            <a:off x="1116283" y="1807611"/>
            <a:ext cx="6833710" cy="4176506"/>
            <a:chOff x="1116283" y="1163375"/>
            <a:chExt cx="6833710" cy="4176506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1116283" y="4061329"/>
              <a:ext cx="1638795" cy="12745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ประเด็น/คุณลักษณะที่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(4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5" name="Rectangle 63"/>
            <p:cNvSpPr/>
            <p:nvPr/>
          </p:nvSpPr>
          <p:spPr>
            <a:xfrm>
              <a:off x="3300268" y="2379115"/>
              <a:ext cx="2601769" cy="106472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ชิ้นงาน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ภารกิจ</a:t>
              </a:r>
            </a:p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20 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ectangle 63"/>
            <p:cNvSpPr/>
            <p:nvPr/>
          </p:nvSpPr>
          <p:spPr>
            <a:xfrm>
              <a:off x="2755078" y="1163375"/>
              <a:ext cx="3681350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หน่วยการเรียนรู้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ลูกศรลง 6"/>
            <p:cNvSpPr/>
            <p:nvPr/>
          </p:nvSpPr>
          <p:spPr>
            <a:xfrm>
              <a:off x="4210750" y="1943331"/>
              <a:ext cx="736271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81754" y="4061290"/>
              <a:ext cx="1638795" cy="12746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ประเด็น/คุณลักษณะที่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(14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311198" y="4037540"/>
              <a:ext cx="1638795" cy="13023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ประเด็น/คุณลักษณะที่ </a:t>
              </a:r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(2 </a:t>
              </a:r>
              <a:r>
                <a:rPr lang="th-TH" sz="2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cxnSp>
          <p:nvCxnSpPr>
            <p:cNvPr id="3" name="ตัวเชื่อมต่อตรง 2"/>
            <p:cNvCxnSpPr/>
            <p:nvPr/>
          </p:nvCxnSpPr>
          <p:spPr>
            <a:xfrm>
              <a:off x="1935680" y="3752607"/>
              <a:ext cx="5296393" cy="1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H="1">
              <a:off x="4565527" y="3455725"/>
              <a:ext cx="1" cy="605565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7225617" y="3740725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1935679" y="3740659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225617" y="405245"/>
            <a:ext cx="1689783" cy="52322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แบบเดิม</a:t>
            </a:r>
          </a:p>
        </p:txBody>
      </p:sp>
    </p:spTree>
    <p:extLst>
      <p:ext uri="{BB962C8B-B14F-4D97-AF65-F5344CB8AC3E}">
        <p14:creationId xmlns:p14="http://schemas.microsoft.com/office/powerpoint/2010/main" val="18676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3300807" y="486569"/>
            <a:ext cx="2423637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grpSp>
        <p:nvGrpSpPr>
          <p:cNvPr id="26" name="กลุ่ม 25"/>
          <p:cNvGrpSpPr/>
          <p:nvPr/>
        </p:nvGrpSpPr>
        <p:grpSpPr>
          <a:xfrm>
            <a:off x="1033156" y="1714089"/>
            <a:ext cx="6833710" cy="4115211"/>
            <a:chOff x="1116283" y="1173766"/>
            <a:chExt cx="6833710" cy="4115211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1116283" y="4061329"/>
              <a:ext cx="1638795" cy="12247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(4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5" name="Rectangle 63"/>
            <p:cNvSpPr/>
            <p:nvPr/>
          </p:nvSpPr>
          <p:spPr>
            <a:xfrm>
              <a:off x="3300268" y="2311297"/>
              <a:ext cx="2601769" cy="113254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ชิ้นงาน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ภารกิจ</a:t>
              </a:r>
            </a:p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20 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ectangle 63"/>
            <p:cNvSpPr/>
            <p:nvPr/>
          </p:nvSpPr>
          <p:spPr>
            <a:xfrm>
              <a:off x="2755078" y="1173766"/>
              <a:ext cx="3681350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หน่วยการเรียนรู้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ลูกศรลง 6"/>
            <p:cNvSpPr/>
            <p:nvPr/>
          </p:nvSpPr>
          <p:spPr>
            <a:xfrm>
              <a:off x="4221141" y="1870594"/>
              <a:ext cx="736271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81754" y="4061290"/>
              <a:ext cx="1638795" cy="1224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(14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311198" y="4037541"/>
              <a:ext cx="1638795" cy="12514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(2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cxnSp>
          <p:nvCxnSpPr>
            <p:cNvPr id="3" name="ตัวเชื่อมต่อตรง 2"/>
            <p:cNvCxnSpPr/>
            <p:nvPr/>
          </p:nvCxnSpPr>
          <p:spPr>
            <a:xfrm>
              <a:off x="1935680" y="3752607"/>
              <a:ext cx="5296393" cy="1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H="1">
              <a:off x="4565527" y="3455725"/>
              <a:ext cx="1" cy="605565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7225617" y="3740725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1935679" y="3740659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225617" y="405245"/>
            <a:ext cx="1689783" cy="52322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10145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4000" b="0" dirty="0" smtClean="0">
                <a:solidFill>
                  <a:srgbClr val="FFFFFF"/>
                </a:solidFill>
                <a:ea typeface="+mn-ea"/>
              </a:rPr>
              <a:t>การ</a:t>
            </a:r>
            <a:r>
              <a:rPr lang="th-TH" sz="4000" b="0" dirty="0" smtClean="0">
                <a:solidFill>
                  <a:srgbClr val="FFFFFF"/>
                </a:solidFill>
                <a:ea typeface="+mn-ea"/>
              </a:rPr>
              <a:t>กำหนด</a:t>
            </a:r>
            <a:r>
              <a:rPr lang="th-TH" sz="4000" b="0" dirty="0">
                <a:solidFill>
                  <a:srgbClr val="FFFFFF"/>
                </a:solidFill>
                <a:ea typeface="+mn-ea"/>
              </a:rPr>
              <a:t>ตัวชี้วัดที่ต้องการ</a:t>
            </a:r>
            <a:r>
              <a:rPr lang="th-TH" sz="4000" b="0" dirty="0" smtClean="0">
                <a:solidFill>
                  <a:srgbClr val="FFFFFF"/>
                </a:solidFill>
                <a:ea typeface="+mn-ea"/>
              </a:rPr>
              <a:t>ประเมิน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2198" y="2217717"/>
            <a:ext cx="8229600" cy="4525963"/>
          </a:xfrm>
        </p:spPr>
        <p:txBody>
          <a:bodyPr/>
          <a:lstStyle/>
          <a:p>
            <a:r>
              <a:rPr lang="th-TH" sz="3600" dirty="0" smtClean="0">
                <a:effectLst/>
              </a:rPr>
              <a:t>อภิปราย</a:t>
            </a:r>
            <a:r>
              <a:rPr lang="th-TH" sz="3600" dirty="0">
                <a:effectLst/>
              </a:rPr>
              <a:t>แนวทางในการทำงานและปรับปรุงการทำงานแต่ละ</a:t>
            </a:r>
            <a:r>
              <a:rPr lang="th-TH" sz="3600" dirty="0" smtClean="0">
                <a:effectLst/>
              </a:rPr>
              <a:t>ขั้นตอน </a:t>
            </a:r>
            <a:r>
              <a:rPr lang="th-TH" sz="3600" dirty="0" smtClean="0">
                <a:solidFill>
                  <a:srgbClr val="FFFF00"/>
                </a:solidFill>
                <a:effectLst/>
              </a:rPr>
              <a:t>(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4 </a:t>
            </a:r>
            <a:r>
              <a:rPr lang="th-TH" sz="3600" dirty="0" smtClean="0">
                <a:solidFill>
                  <a:srgbClr val="FFFF00"/>
                </a:solidFill>
                <a:effectLst/>
              </a:rPr>
              <a:t>คะแนน)</a:t>
            </a:r>
            <a:endParaRPr lang="th-TH" sz="3600" dirty="0">
              <a:solidFill>
                <a:srgbClr val="FFFF00"/>
              </a:solidFill>
              <a:effectLst/>
            </a:endParaRPr>
          </a:p>
          <a:p>
            <a:r>
              <a:rPr lang="th-TH" sz="3600" dirty="0" smtClean="0">
                <a:effectLst/>
              </a:rPr>
              <a:t>ใช้</a:t>
            </a:r>
            <a:r>
              <a:rPr lang="th-TH" sz="3600" dirty="0">
                <a:effectLst/>
              </a:rPr>
              <a:t>ทักษะการจัดการในการทำงาน และมีทักษะการทำงาน</a:t>
            </a:r>
            <a:r>
              <a:rPr lang="th-TH" sz="3600" dirty="0" smtClean="0">
                <a:effectLst/>
              </a:rPr>
              <a:t>ร่วมกัน </a:t>
            </a:r>
            <a:r>
              <a:rPr lang="th-TH" sz="3600" dirty="0" smtClean="0">
                <a:solidFill>
                  <a:srgbClr val="FFFF00"/>
                </a:solidFill>
                <a:effectLst/>
              </a:rPr>
              <a:t>(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14 </a:t>
            </a:r>
            <a:r>
              <a:rPr lang="th-TH" sz="3600" dirty="0">
                <a:solidFill>
                  <a:srgbClr val="FFFF00"/>
                </a:solidFill>
                <a:effectLst/>
              </a:rPr>
              <a:t>คะแนน)</a:t>
            </a:r>
          </a:p>
          <a:p>
            <a:r>
              <a:rPr lang="th-TH" sz="3600" dirty="0" smtClean="0">
                <a:effectLst/>
              </a:rPr>
              <a:t>ปฏิบัติ</a:t>
            </a:r>
            <a:r>
              <a:rPr lang="th-TH" sz="3600" dirty="0">
                <a:effectLst/>
              </a:rPr>
              <a:t>ตนอย่างมีมารยาทในการทำงานกับครอบครัวและ</a:t>
            </a:r>
            <a:r>
              <a:rPr lang="th-TH" sz="3600" dirty="0" smtClean="0">
                <a:effectLst/>
              </a:rPr>
              <a:t>ผู้อื่น  </a:t>
            </a:r>
            <a:r>
              <a:rPr lang="th-TH" sz="3600" dirty="0" smtClean="0">
                <a:solidFill>
                  <a:srgbClr val="FFFF00"/>
                </a:solidFill>
                <a:effectLst/>
              </a:rPr>
              <a:t>(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2 </a:t>
            </a:r>
            <a:r>
              <a:rPr lang="th-TH" sz="3600" dirty="0">
                <a:solidFill>
                  <a:srgbClr val="FFFF00"/>
                </a:solidFill>
                <a:effectLst/>
              </a:rPr>
              <a:t>คะแนน)</a:t>
            </a:r>
          </a:p>
          <a:p>
            <a:pPr marL="0" indent="0">
              <a:buNone/>
            </a:pPr>
            <a:endParaRPr lang="th-TH" sz="3600" dirty="0">
              <a:effectLst/>
            </a:endParaRPr>
          </a:p>
          <a:p>
            <a:endParaRPr lang="th-TH" sz="3600" dirty="0">
              <a:effectLst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421574" y="1226170"/>
            <a:ext cx="8229600" cy="7347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th-TH" sz="4000" dirty="0" smtClean="0">
                <a:solidFill>
                  <a:srgbClr val="003399"/>
                </a:solidFill>
                <a:effectLst/>
                <a:latin typeface="TH SarabunPSK" pitchFamily="34" charset="-34"/>
                <a:cs typeface="TH SarabunPSK" pitchFamily="34" charset="-34"/>
              </a:rPr>
              <a:t>งานประดิษฐ์จากต้นยางพารา (</a:t>
            </a:r>
            <a:r>
              <a:rPr lang="en-US" sz="4000" dirty="0" smtClean="0">
                <a:solidFill>
                  <a:srgbClr val="003399"/>
                </a:solidFill>
                <a:effectLst/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4000" dirty="0" smtClean="0">
                <a:solidFill>
                  <a:srgbClr val="003399"/>
                </a:solidFill>
                <a:effectLst/>
                <a:latin typeface="TH SarabunPSK" pitchFamily="34" charset="-34"/>
                <a:cs typeface="TH SarabunPSK" pitchFamily="34" charset="-34"/>
              </a:rPr>
              <a:t>คะแนน</a:t>
            </a:r>
            <a:r>
              <a:rPr lang="en-US" sz="4000" dirty="0" smtClean="0">
                <a:solidFill>
                  <a:srgbClr val="003399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solidFill>
                <a:srgbClr val="003399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0257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100773" y="300894"/>
            <a:ext cx="7143800" cy="1214446"/>
            <a:chOff x="1100772" y="457838"/>
            <a:chExt cx="7143800" cy="1214446"/>
          </a:xfrm>
        </p:grpSpPr>
        <p:sp>
          <p:nvSpPr>
            <p:cNvPr id="6" name="แผนผังลําดับงาน: กระบวนการสำรอง 5"/>
            <p:cNvSpPr/>
            <p:nvPr/>
          </p:nvSpPr>
          <p:spPr>
            <a:xfrm>
              <a:off x="1100772" y="457838"/>
              <a:ext cx="7143800" cy="1214446"/>
            </a:xfrm>
            <a:prstGeom prst="flowChartAlternateProcess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4414" y="642918"/>
              <a:ext cx="67866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รูปแบบของการประเมินภาคปฏิบัติ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1357290" y="1672284"/>
            <a:ext cx="7500990" cy="1720160"/>
            <a:chOff x="1357290" y="2000240"/>
            <a:chExt cx="7500990" cy="1720160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1357290" y="2000240"/>
              <a:ext cx="914400" cy="914400"/>
              <a:chOff x="1357290" y="2000240"/>
              <a:chExt cx="914400" cy="914400"/>
            </a:xfrm>
          </p:grpSpPr>
          <p:sp>
            <p:nvSpPr>
              <p:cNvPr id="8" name="รูปเจ็ดเหลี่ยม 7"/>
              <p:cNvSpPr/>
              <p:nvPr/>
            </p:nvSpPr>
            <p:spPr>
              <a:xfrm>
                <a:off x="1357290" y="2000240"/>
                <a:ext cx="914400" cy="914400"/>
              </a:xfrm>
              <a:prstGeom prst="hept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13808" y="2143116"/>
                <a:ext cx="5000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endParaRPr lang="th-TH" sz="4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44452" y="2200486"/>
              <a:ext cx="2727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ประเมินจากผลงาน  </a:t>
              </a:r>
              <a:endPara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0724" y="2643182"/>
              <a:ext cx="64575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=</a:t>
              </a: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ประเมินผลงานนักเรียนที่ปรากฏ ไม่เน้นความสำคัญ</a:t>
              </a:r>
              <a:b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 ของกระบวนการหรือขั้นตอนการปฏิบัติ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1357290" y="3301290"/>
            <a:ext cx="6816942" cy="1706964"/>
            <a:chOff x="1357290" y="3443294"/>
            <a:chExt cx="6816942" cy="1706964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1357290" y="3443294"/>
              <a:ext cx="914400" cy="914400"/>
              <a:chOff x="1428728" y="3500438"/>
              <a:chExt cx="914400" cy="914400"/>
            </a:xfrm>
          </p:grpSpPr>
          <p:sp>
            <p:nvSpPr>
              <p:cNvPr id="9" name="รูปเจ็ดเหลี่ยม 8"/>
              <p:cNvSpPr/>
              <p:nvPr/>
            </p:nvSpPr>
            <p:spPr>
              <a:xfrm>
                <a:off x="1428728" y="3500438"/>
                <a:ext cx="914400" cy="914400"/>
              </a:xfrm>
              <a:prstGeom prst="hept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85246" y="3656284"/>
                <a:ext cx="5000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endParaRPr lang="th-TH" sz="4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43354" y="3657382"/>
              <a:ext cx="357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ประเมินจากกระบวนการ  </a:t>
              </a:r>
              <a:endPara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7754" y="4073040"/>
              <a:ext cx="57864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= </a:t>
              </a: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สังเกตกระบวนการและผลงานไปพร้อม ๆ กัน </a:t>
              </a:r>
              <a:b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 ตั้งแต่เริ่มต้นจนกระทั่งสิ้นสุด</a:t>
              </a:r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1357290" y="4914258"/>
            <a:ext cx="7587562" cy="1678828"/>
            <a:chOff x="1357290" y="4914258"/>
            <a:chExt cx="7587562" cy="1678828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1357290" y="4914258"/>
              <a:ext cx="914400" cy="914400"/>
              <a:chOff x="1500166" y="4929198"/>
              <a:chExt cx="914400" cy="914400"/>
            </a:xfrm>
          </p:grpSpPr>
          <p:sp>
            <p:nvSpPr>
              <p:cNvPr id="10" name="รูปเจ็ดเหลี่ยม 9"/>
              <p:cNvSpPr/>
              <p:nvPr/>
            </p:nvSpPr>
            <p:spPr>
              <a:xfrm>
                <a:off x="1500166" y="4929198"/>
                <a:ext cx="914400" cy="914400"/>
              </a:xfrm>
              <a:prstGeom prst="hept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56684" y="5070976"/>
                <a:ext cx="5000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endParaRPr lang="th-TH" sz="4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43354" y="5101308"/>
              <a:ext cx="4800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ประเมินจากกระบวนการและผลงาน</a:t>
              </a:r>
              <a:endPara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2588" y="5515868"/>
              <a:ext cx="6572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= </a:t>
              </a: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สังเกตขณะกำลังปฏิบัติงานและพิจารณาคุณภาพของ</a:t>
              </a:r>
              <a:b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 ชิ้นงานที่ทำสำเร็จแล้ว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7301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468086"/>
            <a:ext cx="6862107" cy="814374"/>
          </a:xfr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norm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ตัวชี้วัดเน้นด้านผลงาน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(Product) 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95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439" y="1859404"/>
            <a:ext cx="8741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สร้างงานทัศนศิลป์ต่าง ๆ โดยใช้ทัศนธาตุที่เน้นเส้น รูปร่าง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วาดภาพระบายสีภาพธรรมชาติตามความรู้สึกของตนเอง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เล่นกีฬาไทย และกีฬาสากลประเภทบุคคลและประเภททีมได้อย่างละ ๑ ชนิด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เล่นเกมเบ็ดเตล็ดและเข้าร่วมกิจกรรมทางกายที่ใช้การเคลื่อนไหวตามธรรมชาติ </a:t>
            </a:r>
          </a:p>
          <a:p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850686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8058" y="433374"/>
            <a:ext cx="6487886" cy="774940"/>
          </a:xfr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ตัวชี้วัดเน้นกระบวนการ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(Process)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96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72" y="1862002"/>
            <a:ext cx="89673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เคลื่อนไหวร่างกายขณะอยู่กับที่  เคลื่อนที่และใช้อุปกรณ์ประกอบ</a:t>
            </a:r>
            <a:endParaRPr lang="en-US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ใช้วัสดุ อุปกรณ์ และเครื่องมือในการทำงานอย่างเหมาะสมกับงานและประหยัด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ปฏิบัติตามกฎ  กติกาและข้อตกลงของการออกกำลังกาย  การเล่นเกม  การละเล่นพื้นเมืองได้ด้วยตนเอง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ทำงานอย่างเป็นขั้นตอนตามกระบวนการทำงาน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th-TH" sz="36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endParaRPr lang="th-TH" sz="36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2580547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6862107" cy="1368152"/>
          </a:xfr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norm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ตัวชี้วัดเน้นด้านกระบวนการและผลงาน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(Process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&amp; Product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5D71-A67C-48B7-8D39-08130F0CFA59}" type="slidenum">
              <a:rPr lang="th-TH" smtClean="0">
                <a:solidFill>
                  <a:prstClr val="white"/>
                </a:solidFill>
              </a:rPr>
              <a:pPr/>
              <a:t>97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439" y="1859404"/>
            <a:ext cx="87412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itchFamily="34" charset="-34"/>
              </a:rPr>
              <a:t>ทดลองและอธิบาย น้ำ แสง เป็นปัจจัยที่จำเป็นต่อการดำรงชีวิตของพืช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itchFamily="34" charset="-34"/>
              </a:rPr>
              <a:t>อ่านออกเสียงบทร้อยแก้ว และบทร้อยกรองได้ถูกต้องเหมาะสมกับเรื่องที่อ่าน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940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3335893" y="225628"/>
            <a:ext cx="2423637" cy="823450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grpSp>
        <p:nvGrpSpPr>
          <p:cNvPr id="26" name="กลุ่ม 25"/>
          <p:cNvGrpSpPr/>
          <p:nvPr/>
        </p:nvGrpSpPr>
        <p:grpSpPr>
          <a:xfrm>
            <a:off x="1041792" y="1381580"/>
            <a:ext cx="7057179" cy="5256865"/>
            <a:chOff x="1041792" y="1215330"/>
            <a:chExt cx="7057179" cy="5256865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1116283" y="4061329"/>
              <a:ext cx="1638795" cy="10925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(4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5" name="Rectangle 63"/>
            <p:cNvSpPr/>
            <p:nvPr/>
          </p:nvSpPr>
          <p:spPr>
            <a:xfrm>
              <a:off x="3300268" y="2379115"/>
              <a:ext cx="2601769" cy="106472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ชิ้นงาน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ภารกิจ</a:t>
              </a:r>
            </a:p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20 </a:t>
              </a:r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ectangle 63"/>
            <p:cNvSpPr/>
            <p:nvPr/>
          </p:nvSpPr>
          <p:spPr>
            <a:xfrm>
              <a:off x="2755078" y="1215330"/>
              <a:ext cx="3681350" cy="65221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th-TH" sz="3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หน่วยการเรียนรู้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ลูกศรลง 6"/>
            <p:cNvSpPr/>
            <p:nvPr/>
          </p:nvSpPr>
          <p:spPr>
            <a:xfrm>
              <a:off x="4221141" y="1922549"/>
              <a:ext cx="736271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81754" y="4061290"/>
              <a:ext cx="1638795" cy="10926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(14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311198" y="4037541"/>
              <a:ext cx="1638795" cy="11163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ตัวชี้วัดที่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(2 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คะแนน)</a:t>
              </a:r>
            </a:p>
          </p:txBody>
        </p:sp>
        <p:cxnSp>
          <p:nvCxnSpPr>
            <p:cNvPr id="3" name="ตัวเชื่อมต่อตรง 2"/>
            <p:cNvCxnSpPr/>
            <p:nvPr/>
          </p:nvCxnSpPr>
          <p:spPr>
            <a:xfrm>
              <a:off x="1935680" y="3752607"/>
              <a:ext cx="5296393" cy="1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H="1">
              <a:off x="4565527" y="3455725"/>
              <a:ext cx="1" cy="605565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7225617" y="3740725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1935679" y="3740659"/>
              <a:ext cx="1" cy="296882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วงรี 19"/>
            <p:cNvSpPr/>
            <p:nvPr/>
          </p:nvSpPr>
          <p:spPr>
            <a:xfrm>
              <a:off x="1041792" y="5628905"/>
              <a:ext cx="1787773" cy="823450"/>
            </a:xfrm>
            <a:prstGeom prst="ellipse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Rubric</a:t>
              </a:r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3689989" y="5648745"/>
              <a:ext cx="1787773" cy="823450"/>
            </a:xfrm>
            <a:prstGeom prst="ellipse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Rubric</a:t>
              </a:r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วงรี 21"/>
            <p:cNvSpPr/>
            <p:nvPr/>
          </p:nvSpPr>
          <p:spPr>
            <a:xfrm>
              <a:off x="6311198" y="5648745"/>
              <a:ext cx="1787773" cy="823450"/>
            </a:xfrm>
            <a:prstGeom prst="ellipse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Rubric</a:t>
              </a:r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ลูกศรลง 22"/>
            <p:cNvSpPr/>
            <p:nvPr/>
          </p:nvSpPr>
          <p:spPr>
            <a:xfrm>
              <a:off x="1748376" y="5223914"/>
              <a:ext cx="374608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4" name="ลูกศรลง 23"/>
            <p:cNvSpPr/>
            <p:nvPr/>
          </p:nvSpPr>
          <p:spPr>
            <a:xfrm>
              <a:off x="7017780" y="5240157"/>
              <a:ext cx="374608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ลูกศรลง 24"/>
            <p:cNvSpPr/>
            <p:nvPr/>
          </p:nvSpPr>
          <p:spPr>
            <a:xfrm>
              <a:off x="4369583" y="5240157"/>
              <a:ext cx="374608" cy="3887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25617" y="405245"/>
            <a:ext cx="1689783" cy="52322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19375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11"/>
          <p:cNvGrpSpPr/>
          <p:nvPr/>
        </p:nvGrpSpPr>
        <p:grpSpPr>
          <a:xfrm>
            <a:off x="794878" y="904212"/>
            <a:ext cx="7471756" cy="5113203"/>
            <a:chOff x="857224" y="914603"/>
            <a:chExt cx="7471756" cy="5113203"/>
          </a:xfrm>
        </p:grpSpPr>
        <p:sp>
          <p:nvSpPr>
            <p:cNvPr id="5" name="TextBox 4"/>
            <p:cNvSpPr txBox="1"/>
            <p:nvPr/>
          </p:nvSpPr>
          <p:spPr>
            <a:xfrm>
              <a:off x="857224" y="2692899"/>
              <a:ext cx="3429024" cy="152191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180000" bIns="108000" rtlCol="0">
              <a:spAutoFit/>
            </a:bodyPr>
            <a:lstStyle/>
            <a:p>
              <a:pPr algn="ctr"/>
              <a:r>
                <a:rPr lang="th-TH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เกณฑ์การให้คะแนน</a:t>
              </a:r>
              <a:br>
                <a:rPr lang="th-TH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</a:br>
              <a:r>
                <a:rPr lang="th-TH" sz="4000" b="1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4000" b="1" dirty="0" smtClean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Scoring Rubrics)</a:t>
              </a:r>
              <a:endPara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6" name="กลุ่ม 9"/>
            <p:cNvGrpSpPr/>
            <p:nvPr/>
          </p:nvGrpSpPr>
          <p:grpSpPr>
            <a:xfrm>
              <a:off x="4286248" y="914603"/>
              <a:ext cx="4042732" cy="1800017"/>
              <a:chOff x="4286248" y="914603"/>
              <a:chExt cx="4042732" cy="180001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899956" y="914603"/>
                <a:ext cx="3429024" cy="139880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tIns="180000" bIns="108000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แบบภาพรวม</a:t>
                </a:r>
                <a:br>
                  <a:rPr lang="th-TH" sz="3600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3600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Holistic Rubrics</a:t>
                </a:r>
                <a:r>
                  <a:rPr lang="th-TH" sz="3600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) </a:t>
                </a:r>
                <a:endParaRPr lang="th-TH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cxnSp>
            <p:nvCxnSpPr>
              <p:cNvPr id="11" name="ลูกศรเชื่อมต่อแบบตรง 6"/>
              <p:cNvCxnSpPr/>
              <p:nvPr/>
            </p:nvCxnSpPr>
            <p:spPr>
              <a:xfrm flipV="1">
                <a:off x="4286248" y="2285992"/>
                <a:ext cx="571504" cy="4286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กลุ่ม 10"/>
            <p:cNvGrpSpPr/>
            <p:nvPr/>
          </p:nvGrpSpPr>
          <p:grpSpPr>
            <a:xfrm>
              <a:off x="4285150" y="4185584"/>
              <a:ext cx="4043830" cy="1842222"/>
              <a:chOff x="4285150" y="4185584"/>
              <a:chExt cx="4043830" cy="184222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899956" y="4628998"/>
                <a:ext cx="3429024" cy="139880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tIns="180000" bIns="108000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h-TH" sz="36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แบบแยกส่วน </a:t>
                </a:r>
                <a:br>
                  <a:rPr lang="th-TH" sz="36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36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36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Analytic Rubrics</a:t>
                </a:r>
                <a:r>
                  <a:rPr lang="th-TH" sz="3600" b="1" dirty="0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th-TH" sz="3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cxnSp>
            <p:nvCxnSpPr>
              <p:cNvPr id="9" name="ลูกศรเชื่อมต่อแบบตรง 8"/>
              <p:cNvCxnSpPr/>
              <p:nvPr/>
            </p:nvCxnSpPr>
            <p:spPr>
              <a:xfrm>
                <a:off x="4285150" y="4185584"/>
                <a:ext cx="572400" cy="428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94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 Sarabun New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</a:spPr>
      <a:bodyPr tIns="108000" bIns="0" anchor="ctr"/>
      <a:lstStyle>
        <a:defPPr algn="ctr">
          <a:lnSpc>
            <a:spcPts val="2500"/>
          </a:lnSpc>
          <a:defRPr sz="32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6314</Words>
  <Application>Microsoft Office PowerPoint</Application>
  <PresentationFormat>นำเสนอทางหน้าจอ (4:3)</PresentationFormat>
  <Paragraphs>932</Paragraphs>
  <Slides>125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24</vt:i4>
      </vt:variant>
      <vt:variant>
        <vt:lpstr>ธีม</vt:lpstr>
      </vt:variant>
      <vt:variant>
        <vt:i4>20</vt:i4>
      </vt:variant>
      <vt:variant>
        <vt:lpstr>ชื่อเรื่องสไลด์</vt:lpstr>
      </vt:variant>
      <vt:variant>
        <vt:i4>125</vt:i4>
      </vt:variant>
    </vt:vector>
  </HeadingPairs>
  <TitlesOfParts>
    <vt:vector size="169" baseType="lpstr">
      <vt:lpstr>Gulim</vt:lpstr>
      <vt:lpstr>맑은 고딕</vt:lpstr>
      <vt:lpstr>Angsana New</vt:lpstr>
      <vt:lpstr>Arial</vt:lpstr>
      <vt:lpstr>Browallia New</vt:lpstr>
      <vt:lpstr>Calibri</vt:lpstr>
      <vt:lpstr>Calibri Light</vt:lpstr>
      <vt:lpstr>Cambria Math</vt:lpstr>
      <vt:lpstr>Constantia</vt:lpstr>
      <vt:lpstr>Corbel</vt:lpstr>
      <vt:lpstr>Cordia New</vt:lpstr>
      <vt:lpstr>CordiaUPC</vt:lpstr>
      <vt:lpstr>DilleniaUPC</vt:lpstr>
      <vt:lpstr>Franklin Gothic Book</vt:lpstr>
      <vt:lpstr>Garamond</vt:lpstr>
      <vt:lpstr>LilyUPC</vt:lpstr>
      <vt:lpstr>Tahoma</vt:lpstr>
      <vt:lpstr>TH Sarabun New</vt:lpstr>
      <vt:lpstr>TH SarabunIT๙</vt:lpstr>
      <vt:lpstr>TH SarabunPSK</vt:lpstr>
      <vt:lpstr>Times New Roman</vt:lpstr>
      <vt:lpstr>Wingdings</vt:lpstr>
      <vt:lpstr>Wingdings 2</vt:lpstr>
      <vt:lpstr>Wingdings 3</vt:lpstr>
      <vt:lpstr>Office Theme</vt:lpstr>
      <vt:lpstr>ชุดรูปแบบของ Office</vt:lpstr>
      <vt:lpstr>Retrospect</vt:lpstr>
      <vt:lpstr>1_Shimmer</vt:lpstr>
      <vt:lpstr>1_Office Theme</vt:lpstr>
      <vt:lpstr>Shimmer</vt:lpstr>
      <vt:lpstr>3_Office Theme</vt:lpstr>
      <vt:lpstr>1_Stream</vt:lpstr>
      <vt:lpstr>Technic</vt:lpstr>
      <vt:lpstr>Blank Presentation</vt:lpstr>
      <vt:lpstr>โมดูล</vt:lpstr>
      <vt:lpstr>13_โมดูล</vt:lpstr>
      <vt:lpstr>1_ชุดรูปแบบของ Office</vt:lpstr>
      <vt:lpstr>2_Office Theme</vt:lpstr>
      <vt:lpstr>Stream</vt:lpstr>
      <vt:lpstr>5_ชุดรูปแบบของ Office</vt:lpstr>
      <vt:lpstr>Mountain Top</vt:lpstr>
      <vt:lpstr>2_ชุดรูปแบบของ Office</vt:lpstr>
      <vt:lpstr>2_Default Design</vt:lpstr>
      <vt:lpstr>4_Office Theme</vt:lpstr>
      <vt:lpstr>งานนำเสนอ PowerPoint</vt:lpstr>
      <vt:lpstr>คำถามชวนคิด ?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ลักษณะการเรียนรู้แบบ Active Learning </vt:lpstr>
      <vt:lpstr>ลักษณะการเรียนรู้แบบ Active Learning </vt:lpstr>
      <vt:lpstr>บทบาทของครูผู้สอนในการเรียนรู้แบบ Active Learning </vt:lpstr>
      <vt:lpstr>บทบาทของครูผู้สอนในการเรียนรู้แบบ Active Learning </vt:lpstr>
      <vt:lpstr>บทบาทของนักเรียนในการเรียนรู้แบบ Active Learning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การพัฒนาคุณภาพผู้เรียน</vt:lpstr>
      <vt:lpstr>องค์ประกอบที่ 1 เป้าหมายการเรียนรู้  (Objective)</vt:lpstr>
      <vt:lpstr>หลักสูตรแกนกลางการศึกษาขั้นพื้นฐาน พุทธศักราช 2551</vt:lpstr>
      <vt:lpstr>ลักษณะพฤติกรรมของมาตรฐานตัวชี้วัด</vt:lpstr>
      <vt:lpstr>งานนำเสนอ PowerPoint</vt:lpstr>
      <vt:lpstr>งานนำเสนอ PowerPoint</vt:lpstr>
      <vt:lpstr>งานนำเสนอ PowerPoint</vt:lpstr>
      <vt:lpstr>มฐ. ท 1.1ใช้กระบวนการอ่านสร้างความรู้และความคิดเพื่อนำไปใช้ตัดสินใจ แก้ปัญหาในการดำเนินชีวิต  และมีนิสัยรักการอ่าน</vt:lpstr>
      <vt:lpstr>งานนำเสนอ PowerPoint</vt:lpstr>
      <vt:lpstr>งานนำเสนอ PowerPoint</vt:lpstr>
      <vt:lpstr>องค์ประกอบที่ 2 การจัดการเรียนรู้  (Learning)</vt:lpstr>
      <vt:lpstr>งานนำเสนอ PowerPoint</vt:lpstr>
      <vt:lpstr>งานนำเสนอ PowerPoint</vt:lpstr>
      <vt:lpstr>งานนำเสนอ PowerPoint</vt:lpstr>
      <vt:lpstr>รูปแบบวิธีการจัดกิจกรรมการเรียนรู้แบบ  Active Learning</vt:lpstr>
      <vt:lpstr>งานนำเสนอ PowerPoint</vt:lpstr>
      <vt:lpstr>องค์ประกอบที่ 3 การวัดและประเมินผล  (Evaluation)</vt:lpstr>
      <vt:lpstr>งานนำเสนอ PowerPoint</vt:lpstr>
      <vt:lpstr>งานนำเสนอ PowerPoint</vt:lpstr>
      <vt:lpstr>การวิเคราะห์มาตรฐานและตัวชี้วัด ในแต่ละหน่วยการเรียนรู้ เพื่อการวัดและประเมินผลในชั้นเรียน</vt:lpstr>
      <vt:lpstr>การวิเคราะห์มาตรฐานและตัวชี้วัดของหลักสูตร (เพื่อออกแบบวิธีการวัดและประเมินผลการเรียนรู้)</vt:lpstr>
      <vt:lpstr>งานนำเสนอ PowerPoint</vt:lpstr>
      <vt:lpstr> การวัดและประเมินผลตัวชี้วัดความรู้  (Knowledge: K)</vt:lpstr>
      <vt:lpstr>งานนำเสนอ PowerPoint</vt:lpstr>
      <vt:lpstr>ระดับพฤติกรรมทางสติปัญญาของบลูม(ปรับปรุงใหม่) Bloom Taxonomy’s Revised</vt:lpstr>
      <vt:lpstr>งานนำเสนอ PowerPoint</vt:lpstr>
      <vt:lpstr>การเข้าใจ (Understanding)</vt:lpstr>
      <vt:lpstr>การประยุกต์ใช้ (Applying)</vt:lpstr>
      <vt:lpstr>การวิเคราะห์ (Analysing)</vt:lpstr>
      <vt:lpstr>การประเมินค่า (evaluating)</vt:lpstr>
      <vt:lpstr>การสร้างสรรค์ (Creating)</vt:lpstr>
      <vt:lpstr>งานนำเสนอ PowerPoint</vt:lpstr>
      <vt:lpstr>งานนำเสนอ PowerPoint</vt:lpstr>
      <vt:lpstr>รูปแบบของข้อสอบ </vt:lpstr>
      <vt:lpstr>งานนำเสนอ PowerPoint</vt:lpstr>
      <vt:lpstr>งานนำเสนอ PowerPoint</vt:lpstr>
      <vt:lpstr>หลักการคัดเลือกข้อสอบในการวัดผลในชั้นเรียน</vt:lpstr>
      <vt:lpstr>งานนำเสนอ PowerPoint</vt:lpstr>
      <vt:lpstr>งานนำเสนอ PowerPoint</vt:lpstr>
      <vt:lpstr>โจทย์ปัญหา</vt:lpstr>
      <vt:lpstr>โจทย์ปัญหา</vt:lpstr>
      <vt:lpstr>โจทย์ปัญหา</vt:lpstr>
      <vt:lpstr>โจทย์ปัญหา</vt:lpstr>
      <vt:lpstr>ผม กับ สมศรี</vt:lpstr>
      <vt:lpstr>โจทย์ ข้อใดเขียนผิด</vt:lpstr>
      <vt:lpstr>โจทย์ปัญหา</vt:lpstr>
      <vt:lpstr>งานนำเสนอ PowerPoint</vt:lpstr>
      <vt:lpstr>งานนำเสนอ PowerPoint</vt:lpstr>
      <vt:lpstr> การวัดและประเมินผลตัวชี้วัด ทักษะกระบวนการ  (Process &amp; Skill: P)</vt:lpstr>
      <vt:lpstr>งานนำเสนอ PowerPoint</vt:lpstr>
      <vt:lpstr>งานนำเสนอ PowerPoint</vt:lpstr>
      <vt:lpstr>งานนำเสนอ PowerPoint</vt:lpstr>
      <vt:lpstr>การกำหนดตัวชี้วัดที่ต้องการประเมิน</vt:lpstr>
      <vt:lpstr>งานนำเสนอ PowerPoint</vt:lpstr>
      <vt:lpstr>ตัวชี้วัดเน้นด้านผลงาน (Product) </vt:lpstr>
      <vt:lpstr>ตัวชี้วัดเน้นกระบวนการ (Process)</vt:lpstr>
      <vt:lpstr>ตัวชี้วัดเน้นด้านกระบวนการและผลงาน (Process &amp; Product)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การวัดและประเมินผลตัวชี้วัด คุณลักษณะ  (Attribute: A)</vt:lpstr>
      <vt:lpstr>ธรรมชาติของการประเมินคุณลักษณะ ค่านิยม เจตคติ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ขั้นตอนการสร้างเครื่องมือวัดคุณลักษณะ</vt:lpstr>
      <vt:lpstr>งานนำเสนอ PowerPoint</vt:lpstr>
      <vt:lpstr>งานนำเสนอ PowerPoint</vt:lpstr>
      <vt:lpstr>พฤติกรรมบ่งชี้ของ ตัวชี้วัด  สำนึกและภูมิใจในความเป็นไทย</vt:lpstr>
      <vt:lpstr>แบบสังเกต</vt:lpstr>
      <vt:lpstr>แบบมาตรประมาณค่า (ตรวจสอบพฤติกรรม)</vt:lpstr>
      <vt:lpstr>แบบมาตรประมาณค่า (ตรวจสอบความคิดเห็น)</vt:lpstr>
      <vt:lpstr>แบบวัดสถานการณ์ (ข้อสอบ)</vt:lpstr>
      <vt:lpstr>การตรวจสอบคุณภาพ ของเครื่องมือในการวัดและประเมินผล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POY-PC</dc:creator>
  <cp:lastModifiedBy>poy-pc</cp:lastModifiedBy>
  <cp:revision>75</cp:revision>
  <dcterms:created xsi:type="dcterms:W3CDTF">2016-11-18T03:45:30Z</dcterms:created>
  <dcterms:modified xsi:type="dcterms:W3CDTF">2017-12-06T01:28:02Z</dcterms:modified>
</cp:coreProperties>
</file>